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80" r:id="rId3"/>
    <p:sldId id="340" r:id="rId4"/>
    <p:sldId id="341" r:id="rId5"/>
    <p:sldId id="342" r:id="rId6"/>
    <p:sldId id="344" r:id="rId7"/>
    <p:sldId id="345" r:id="rId8"/>
    <p:sldId id="346" r:id="rId9"/>
    <p:sldId id="347" r:id="rId10"/>
    <p:sldId id="348" r:id="rId11"/>
    <p:sldId id="339" r:id="rId12"/>
  </p:sldIdLst>
  <p:sldSz cx="9144000" cy="6858000" type="screen4x3"/>
  <p:notesSz cx="7077075" cy="9385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2" autoAdjust="0"/>
  </p:normalViewPr>
  <p:slideViewPr>
    <p:cSldViewPr>
      <p:cViewPr>
        <p:scale>
          <a:sx n="75" d="100"/>
          <a:sy n="75" d="100"/>
        </p:scale>
        <p:origin x="-768" y="-7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t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08438" y="0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t" anchorCtr="0" compatLnSpc="1">
            <a:prstTxWarp prst="textNoShape">
              <a:avLst/>
            </a:prstTxWarp>
          </a:bodyPr>
          <a:lstStyle>
            <a:lvl1pPr algn="r" defTabSz="941388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3800" y="703263"/>
            <a:ext cx="4692650" cy="3519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025" y="4459288"/>
            <a:ext cx="5661025" cy="422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3813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b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8438" y="8913813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b" anchorCtr="0" compatLnSpc="1">
            <a:prstTxWarp prst="textNoShape">
              <a:avLst/>
            </a:prstTxWarp>
          </a:bodyPr>
          <a:lstStyle>
            <a:lvl1pPr algn="r" defTabSz="941388">
              <a:defRPr sz="1200"/>
            </a:lvl1pPr>
          </a:lstStyle>
          <a:p>
            <a:fld id="{87D739D8-0C89-4947-9FED-81E73C97470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948DE8-87F1-4F25-89E2-BCBEBE3A9968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F4BDBB-DAAD-41D7-80F3-E4A60C3282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C565CD-C79D-4C1C-905F-EE844F1F45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F75238-717F-46B6-8732-3347566184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6DDE4D-629C-4788-BB44-1C5FBE2DD3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68E77-50C8-4C8E-B649-5B1A5792C7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24A4CB-817C-4E97-A069-A714DE1599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F34A0D-72BC-432B-97F0-CEF44C2C0C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287E32-686C-4A33-976F-AD2E7C683A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E5FA9-221D-4721-AA11-01378FBE28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C5330C-801C-4F92-9108-6570782590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453E61-4D9B-4BDD-8E54-FA5851A1F4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3B3A06F-5EAF-4155-9C3B-72429F7262D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sicentral.com/hlm/downloads/HLM7StudentSetup.exe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r>
              <a:rPr lang="en-US" sz="4000"/>
              <a:t>Psychology 202b</a:t>
            </a:r>
            <a:br>
              <a:rPr lang="en-US" sz="4000"/>
            </a:br>
            <a:r>
              <a:rPr lang="en-US" sz="4000"/>
              <a:t>Advanced Psychological Statistics, II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22098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April </a:t>
            </a:r>
            <a:r>
              <a:rPr lang="en-US" dirty="0" smtClean="0"/>
              <a:t>28, </a:t>
            </a:r>
            <a:r>
              <a:rPr lang="en-US" dirty="0" smtClean="0"/>
              <a:t>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Acquiring </a:t>
            </a:r>
            <a:r>
              <a:rPr lang="en-US" i="1" dirty="0" smtClean="0"/>
              <a:t>HLM</a:t>
            </a:r>
            <a:r>
              <a:rPr lang="en-US" dirty="0" smtClean="0"/>
              <a:t> (student version)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download a free, restricted version of </a:t>
            </a:r>
            <a:r>
              <a:rPr lang="en-US" i="1" dirty="0" smtClean="0"/>
              <a:t>HLM </a:t>
            </a:r>
            <a:r>
              <a:rPr lang="en-US" dirty="0" smtClean="0"/>
              <a:t>software </a:t>
            </a:r>
            <a:r>
              <a:rPr lang="en-US" dirty="0" smtClean="0">
                <a:hlinkClick r:id="rId2"/>
              </a:rPr>
              <a:t>here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Limits:  </a:t>
            </a:r>
          </a:p>
          <a:p>
            <a:pPr lvl="1"/>
            <a:r>
              <a:rPr lang="en-US" dirty="0" smtClean="0"/>
              <a:t>No more than 5 effects at any level.</a:t>
            </a:r>
          </a:p>
          <a:p>
            <a:pPr lvl="1"/>
            <a:r>
              <a:rPr lang="en-US" dirty="0" smtClean="0"/>
              <a:t>3-level models:  8000 level-one units, 1700 level-two units, 60 level-three units.</a:t>
            </a:r>
          </a:p>
          <a:p>
            <a:pPr lvl="1"/>
            <a:r>
              <a:rPr lang="en-US" dirty="0" smtClean="0"/>
              <a:t>2-level models:  8000 level-one units, 350 level-two units.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i="1" dirty="0" smtClean="0"/>
              <a:t>HLM </a:t>
            </a:r>
            <a:r>
              <a:rPr lang="en-US" dirty="0" smtClean="0"/>
              <a:t>for longitudinal analysis.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Plan for Today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Review of regression assumptions.</a:t>
            </a:r>
          </a:p>
          <a:p>
            <a:r>
              <a:rPr lang="en-US" dirty="0" smtClean="0"/>
              <a:t>Introduce hierarchical linear models.</a:t>
            </a:r>
          </a:p>
          <a:p>
            <a:r>
              <a:rPr lang="en-US" dirty="0" smtClean="0"/>
              <a:t>Random effects.</a:t>
            </a:r>
            <a:endParaRPr lang="en-US" dirty="0" smtClean="0"/>
          </a:p>
          <a:p>
            <a:r>
              <a:rPr lang="en-US" dirty="0" smtClean="0"/>
              <a:t>Acquiring software.</a:t>
            </a:r>
          </a:p>
          <a:p>
            <a:r>
              <a:rPr lang="en-US" dirty="0" smtClean="0"/>
              <a:t>Working with HLM.</a:t>
            </a:r>
          </a:p>
          <a:p>
            <a:r>
              <a:rPr lang="en-US" dirty="0" smtClean="0"/>
              <a:t>An example using </a:t>
            </a:r>
            <a:r>
              <a:rPr lang="en-US" i="1" dirty="0" smtClean="0"/>
              <a:t>High School and Beyond </a:t>
            </a:r>
            <a:r>
              <a:rPr lang="en-US" dirty="0" smtClean="0"/>
              <a:t>data.</a:t>
            </a:r>
            <a:endParaRPr lang="en-US" dirty="0"/>
          </a:p>
          <a:p>
            <a:pPr lvl="1">
              <a:buFontTx/>
              <a:buNone/>
            </a:pPr>
            <a:endParaRPr lang="en-US" dirty="0"/>
          </a:p>
          <a:p>
            <a:pPr>
              <a:buFontTx/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>
              <a:buFont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Regression 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Linear relationships.</a:t>
            </a:r>
          </a:p>
          <a:p>
            <a:r>
              <a:rPr lang="en-US" dirty="0" smtClean="0"/>
              <a:t>Independent errors.</a:t>
            </a:r>
          </a:p>
          <a:p>
            <a:r>
              <a:rPr lang="en-US" dirty="0" err="1" smtClean="0"/>
              <a:t>Homoscedastic</a:t>
            </a:r>
            <a:r>
              <a:rPr lang="en-US" dirty="0" smtClean="0"/>
              <a:t> errors.</a:t>
            </a:r>
          </a:p>
          <a:p>
            <a:r>
              <a:rPr lang="en-US" dirty="0" smtClean="0"/>
              <a:t>Normally distributed errors.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Nested Data and Independence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Example:  Students are nested in classrooms; classrooms are nested in schools; schools are nested in districts; districts are nested in counties…</a:t>
            </a:r>
          </a:p>
          <a:p>
            <a:r>
              <a:rPr lang="en-US" dirty="0" smtClean="0"/>
              <a:t>Result:  massive problems with assumption of independent errors.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The Coleman Report</a:t>
            </a:r>
            <a:endParaRPr lang="en-US" sz="32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sz="2000" dirty="0" smtClean="0"/>
          </a:p>
          <a:p>
            <a:r>
              <a:rPr lang="en-US" sz="2000" dirty="0" smtClean="0"/>
              <a:t>Large, federally funded study of Equality of Educational Opportunity.</a:t>
            </a:r>
          </a:p>
          <a:p>
            <a:endParaRPr lang="en-US" sz="2000" dirty="0" smtClean="0"/>
          </a:p>
          <a:p>
            <a:r>
              <a:rPr lang="en-US" sz="2000" dirty="0" smtClean="0"/>
              <a:t>Concluded that school variables (most notably, funding) did not affect student achievement.</a:t>
            </a:r>
          </a:p>
          <a:p>
            <a:endParaRPr lang="en-US" sz="2000" dirty="0" smtClean="0"/>
          </a:p>
          <a:p>
            <a:r>
              <a:rPr lang="en-US" sz="2000" dirty="0" smtClean="0"/>
              <a:t>Represented school-level variables as repeated identical scores at the student level.</a:t>
            </a:r>
            <a:endParaRPr lang="en-US" sz="20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2006" y="273050"/>
            <a:ext cx="3737837" cy="585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School and Beyond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Later, Coleman was a PI on a large, longitudinal study called </a:t>
            </a:r>
            <a:r>
              <a:rPr lang="en-US" i="1" dirty="0" smtClean="0"/>
              <a:t>High school and Beyond</a:t>
            </a:r>
            <a:r>
              <a:rPr lang="en-US" dirty="0" smtClean="0"/>
              <a:t>.</a:t>
            </a:r>
          </a:p>
          <a:p>
            <a:r>
              <a:rPr lang="en-US" dirty="0" smtClean="0"/>
              <a:t>We’ll use a simple subset of that data set as an example.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HSB</a:t>
            </a:r>
            <a:r>
              <a:rPr lang="en-US" dirty="0" smtClean="0"/>
              <a:t> Math Achievement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focus on </a:t>
            </a:r>
            <a:r>
              <a:rPr lang="en-US" i="1" dirty="0" smtClean="0"/>
              <a:t>HSB’s </a:t>
            </a:r>
            <a:r>
              <a:rPr lang="en-US" dirty="0" smtClean="0"/>
              <a:t>math achievement outcome.</a:t>
            </a:r>
          </a:p>
          <a:p>
            <a:r>
              <a:rPr lang="en-US" dirty="0" smtClean="0"/>
              <a:t>Primary interest:  does student </a:t>
            </a:r>
            <a:r>
              <a:rPr lang="en-US" i="1" dirty="0" smtClean="0"/>
              <a:t>SES </a:t>
            </a:r>
            <a:r>
              <a:rPr lang="en-US" dirty="0" smtClean="0"/>
              <a:t>affect math </a:t>
            </a:r>
            <a:r>
              <a:rPr lang="en-US" dirty="0" err="1" smtClean="0"/>
              <a:t>achievment</a:t>
            </a:r>
            <a:r>
              <a:rPr lang="en-US" dirty="0" smtClean="0"/>
              <a:t>?</a:t>
            </a:r>
          </a:p>
          <a:p>
            <a:r>
              <a:rPr lang="en-US" dirty="0" smtClean="0"/>
              <a:t>Secondary interests:  </a:t>
            </a:r>
          </a:p>
          <a:p>
            <a:pPr lvl="1"/>
            <a:r>
              <a:rPr lang="en-US" dirty="0" smtClean="0"/>
              <a:t>A</a:t>
            </a:r>
            <a:r>
              <a:rPr lang="en-US" dirty="0" smtClean="0"/>
              <a:t>re public and catholic schools similar in this relationship?</a:t>
            </a:r>
          </a:p>
          <a:p>
            <a:pPr lvl="1"/>
            <a:r>
              <a:rPr lang="en-US" dirty="0" smtClean="0"/>
              <a:t>Does school level </a:t>
            </a:r>
            <a:r>
              <a:rPr lang="en-US" i="1" dirty="0" smtClean="0"/>
              <a:t>SES </a:t>
            </a:r>
            <a:r>
              <a:rPr lang="en-US" dirty="0" smtClean="0"/>
              <a:t>matter?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Level One:  regression of </a:t>
            </a:r>
            <a:r>
              <a:rPr lang="en-US" i="1" dirty="0" smtClean="0"/>
              <a:t>Math</a:t>
            </a:r>
            <a:r>
              <a:rPr lang="en-US" dirty="0" smtClean="0"/>
              <a:t> on </a:t>
            </a:r>
            <a:r>
              <a:rPr lang="en-US" i="1" dirty="0" smtClean="0"/>
              <a:t>SES.</a:t>
            </a:r>
          </a:p>
          <a:p>
            <a:r>
              <a:rPr lang="en-US" dirty="0" smtClean="0"/>
              <a:t>Level Two:  regression of slope and intercept from level one on school characteristics.</a:t>
            </a:r>
          </a:p>
          <a:p>
            <a:r>
              <a:rPr lang="en-US" dirty="0" smtClean="0"/>
              <a:t>We will treat slope and intercept as </a:t>
            </a:r>
            <a:r>
              <a:rPr lang="en-US" i="1" dirty="0" smtClean="0"/>
              <a:t>random effects.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Treating the slope and intercept as random effects acknowledges that there is unique variation between schools that is not captured by the model.</a:t>
            </a:r>
          </a:p>
          <a:p>
            <a:r>
              <a:rPr lang="en-US" dirty="0" smtClean="0"/>
              <a:t>We will estimate a </a:t>
            </a:r>
            <a:r>
              <a:rPr lang="en-US" i="1" dirty="0" smtClean="0"/>
              <a:t>variance component</a:t>
            </a:r>
            <a:r>
              <a:rPr lang="en-US" dirty="0" smtClean="0"/>
              <a:t> for each regression parameter to represent that unique variation.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3745</TotalTime>
  <Words>355</Words>
  <Application>Microsoft Office PowerPoint</Application>
  <PresentationFormat>On-screen Show (4:3)</PresentationFormat>
  <Paragraphs>53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Psychology 202b Advanced Psychological Statistics, II</vt:lpstr>
      <vt:lpstr>The Plan for Today</vt:lpstr>
      <vt:lpstr>Regression assumptions</vt:lpstr>
      <vt:lpstr>Nested Data and Independence</vt:lpstr>
      <vt:lpstr>The Coleman Report</vt:lpstr>
      <vt:lpstr>High School and Beyond</vt:lpstr>
      <vt:lpstr>HSB Math Achievement</vt:lpstr>
      <vt:lpstr>The levels</vt:lpstr>
      <vt:lpstr>Random effects</vt:lpstr>
      <vt:lpstr>Acquiring HLM (student version)</vt:lpstr>
      <vt:lpstr>Next time</vt:lpstr>
    </vt:vector>
  </TitlesOfParts>
  <Company>UC Santa Cruz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 Jack L. Vevea</cp:lastModifiedBy>
  <cp:revision>53</cp:revision>
  <dcterms:created xsi:type="dcterms:W3CDTF">2007-01-07T21:57:11Z</dcterms:created>
  <dcterms:modified xsi:type="dcterms:W3CDTF">2011-04-28T19:09:05Z</dcterms:modified>
</cp:coreProperties>
</file>