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0" r:id="rId3"/>
    <p:sldId id="345" r:id="rId4"/>
    <p:sldId id="346" r:id="rId5"/>
    <p:sldId id="340" r:id="rId6"/>
    <p:sldId id="347" r:id="rId7"/>
    <p:sldId id="348" r:id="rId8"/>
    <p:sldId id="349" r:id="rId9"/>
    <p:sldId id="341" r:id="rId10"/>
    <p:sldId id="342" r:id="rId11"/>
    <p:sldId id="343" r:id="rId12"/>
    <p:sldId id="344" r:id="rId13"/>
    <p:sldId id="339" r:id="rId14"/>
  </p:sldIdLst>
  <p:sldSz cx="9144000" cy="6858000" type="screen4x3"/>
  <p:notesSz cx="7077075" cy="9385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768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59288"/>
            <a:ext cx="566102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D83962D0-2245-4798-A746-A19FA8CBE48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6D6C78-A132-4CB3-9B3B-C60B9FB40AE3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C0C11-5ADD-4183-8DEE-95D55C84D3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EEB2-8546-4142-A90B-63F05CA529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1B2CF-94E3-4B37-8C87-4214746A90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C6690-9959-477C-A349-8783084598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B0174-D92D-4FAE-889A-6F6826DB17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562DC-DEE2-4547-9945-00FC620AFB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768B9-A58D-41CB-92CD-CE4617640C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44864-2373-4081-A9B6-7886D650E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8F150-FB75-414B-B59D-D03BDB0F2E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3C685-F9D6-4E1E-ADFB-42A617904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3884C-FF24-4D27-B7DE-6934F23C14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E8447D9-DBC0-4DCA-A3CD-A9C409C673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vidakenny.net/cm/fit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tmodel.com/demo.s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April </a:t>
            </a:r>
            <a:r>
              <a:rPr lang="en-US" dirty="0" smtClean="0"/>
              <a:t>5, 2011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M</a:t>
            </a:r>
            <a:r>
              <a:rPr lang="en-US" i="1"/>
              <a:t>plus</a:t>
            </a:r>
            <a:endParaRPr lang="en-US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example: multiple regression.</a:t>
            </a:r>
          </a:p>
          <a:p>
            <a:r>
              <a:rPr lang="en-US" dirty="0"/>
              <a:t>A saturated path analysis.</a:t>
            </a:r>
          </a:p>
          <a:p>
            <a:r>
              <a:rPr lang="en-US" dirty="0" smtClean="0"/>
              <a:t>An </a:t>
            </a:r>
            <a:r>
              <a:rPr lang="en-US" dirty="0"/>
              <a:t>unsaturated path analysis.</a:t>
            </a:r>
          </a:p>
          <a:p>
            <a:r>
              <a:rPr lang="en-US" dirty="0"/>
              <a:t>That </a:t>
            </a:r>
            <a:r>
              <a:rPr lang="en-US" dirty="0" smtClean="0"/>
              <a:t>is </a:t>
            </a:r>
            <a:r>
              <a:rPr lang="en-US" i="1" dirty="0"/>
              <a:t>much </a:t>
            </a:r>
            <a:r>
              <a:rPr lang="en-US" dirty="0" smtClean="0"/>
              <a:t>easier than manual path analysis.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Estimating disturbances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 far, we haven’t bothered adding disturbances to our path models.</a:t>
            </a:r>
          </a:p>
          <a:p>
            <a:r>
              <a:rPr lang="en-US"/>
              <a:t>Using SEM output, it’s easy. Disturbances are just the square root of the residual variances.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Assessing model fit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Indices of model fit:</a:t>
            </a:r>
          </a:p>
          <a:p>
            <a:pPr lvl="1"/>
            <a:r>
              <a:rPr lang="en-US" dirty="0"/>
              <a:t>The chi-square (compares the model to the saturated model).</a:t>
            </a:r>
          </a:p>
          <a:p>
            <a:pPr lvl="1"/>
            <a:r>
              <a:rPr lang="en-US" dirty="0"/>
              <a:t>The RMSEA</a:t>
            </a:r>
          </a:p>
          <a:p>
            <a:pPr lvl="1"/>
            <a:r>
              <a:rPr lang="en-US" dirty="0"/>
              <a:t>CFI and TLI</a:t>
            </a:r>
          </a:p>
          <a:p>
            <a:r>
              <a:rPr lang="en-US" dirty="0" smtClean="0"/>
              <a:t>Useful reference </a:t>
            </a:r>
            <a:r>
              <a:rPr lang="en-US" dirty="0" smtClean="0">
                <a:hlinkClick r:id="rId2"/>
              </a:rPr>
              <a:t>here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Comparing </a:t>
            </a:r>
            <a:r>
              <a:rPr lang="en-US" dirty="0"/>
              <a:t>models:</a:t>
            </a:r>
          </a:p>
          <a:p>
            <a:pPr lvl="1"/>
            <a:r>
              <a:rPr lang="en-US" dirty="0"/>
              <a:t>The likelihood-ratio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Exploratory factor analysis.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Plan for Today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Homework and exam remediation</a:t>
            </a:r>
          </a:p>
          <a:p>
            <a:r>
              <a:rPr lang="en-US" dirty="0" smtClean="0"/>
              <a:t>Recap </a:t>
            </a:r>
            <a:r>
              <a:rPr lang="en-US" dirty="0"/>
              <a:t>of path analysis by </a:t>
            </a:r>
            <a:r>
              <a:rPr lang="en-US" dirty="0" smtClean="0"/>
              <a:t>hand</a:t>
            </a:r>
          </a:p>
          <a:p>
            <a:r>
              <a:rPr lang="en-US" dirty="0" smtClean="0"/>
              <a:t>Assumptions</a:t>
            </a:r>
            <a:endParaRPr lang="en-US" dirty="0"/>
          </a:p>
          <a:p>
            <a:r>
              <a:rPr lang="en-US" dirty="0"/>
              <a:t>Path analysis using </a:t>
            </a:r>
            <a:r>
              <a:rPr lang="en-US" dirty="0" smtClean="0"/>
              <a:t>SEM</a:t>
            </a:r>
            <a:endParaRPr lang="en-US" dirty="0"/>
          </a:p>
          <a:p>
            <a:r>
              <a:rPr lang="en-US" dirty="0"/>
              <a:t>Introducing </a:t>
            </a:r>
            <a:r>
              <a:rPr lang="en-US" dirty="0" err="1"/>
              <a:t>M</a:t>
            </a:r>
            <a:r>
              <a:rPr lang="en-US" i="1" dirty="0" err="1"/>
              <a:t>plus</a:t>
            </a:r>
            <a:endParaRPr lang="en-US" i="1" dirty="0"/>
          </a:p>
          <a:p>
            <a:r>
              <a:rPr lang="en-US" dirty="0"/>
              <a:t>Estimating disturbances</a:t>
            </a:r>
          </a:p>
          <a:p>
            <a:r>
              <a:rPr lang="en-US" dirty="0"/>
              <a:t>Assessing model fit</a:t>
            </a:r>
          </a:p>
          <a:p>
            <a:pPr lvl="1"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 on where we are.</a:t>
            </a:r>
          </a:p>
          <a:p>
            <a:r>
              <a:rPr lang="en-US" dirty="0" smtClean="0"/>
              <a:t>The disk system on faculty.ucmerced.edu thinks it is full.</a:t>
            </a:r>
          </a:p>
          <a:p>
            <a:r>
              <a:rPr lang="en-US" dirty="0" smtClean="0"/>
              <a:t>I cannot post sadistic Homework 5.</a:t>
            </a:r>
          </a:p>
          <a:p>
            <a:r>
              <a:rPr lang="en-US" dirty="0" smtClean="0"/>
              <a:t>Substitute:  one more chance to submit a late homework; your choice which one, but only one.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 remediation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one-week take-home exam will be available Tuesday.</a:t>
            </a:r>
          </a:p>
          <a:p>
            <a:r>
              <a:rPr lang="en-US" dirty="0" smtClean="0"/>
              <a:t>Students who elect to take it to improve their scores will be on their honor to work alone.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 Analysis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So far, we have learned that </a:t>
            </a:r>
            <a:r>
              <a:rPr lang="en-US" dirty="0" smtClean="0"/>
              <a:t>manual path </a:t>
            </a:r>
            <a:r>
              <a:rPr lang="en-US" dirty="0"/>
              <a:t>analysis is hard unless the model is saturated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To avoid the pain of the past, I did not make us suffer through unsaturated models by hand.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Now that you have learned something about path analysis, what should you ask next?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relationships.</a:t>
            </a:r>
          </a:p>
          <a:p>
            <a:r>
              <a:rPr lang="en-US" dirty="0" smtClean="0"/>
              <a:t>Independence.</a:t>
            </a:r>
          </a:p>
          <a:p>
            <a:r>
              <a:rPr lang="en-US" dirty="0" smtClean="0"/>
              <a:t>Normal errors.</a:t>
            </a:r>
          </a:p>
          <a:p>
            <a:r>
              <a:rPr lang="en-US" dirty="0" smtClean="0"/>
              <a:t>No reverse causation.</a:t>
            </a:r>
          </a:p>
          <a:p>
            <a:r>
              <a:rPr lang="en-US" dirty="0" smtClean="0"/>
              <a:t>Exogenous variables are without error.</a:t>
            </a:r>
          </a:p>
          <a:p>
            <a:r>
              <a:rPr lang="en-US" dirty="0" smtClean="0"/>
              <a:t>State of equilibrium.</a:t>
            </a:r>
          </a:p>
          <a:p>
            <a:r>
              <a:rPr lang="en-US" dirty="0" smtClean="0"/>
              <a:t>Correct model specification.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analysis with SEM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What if we had a way to select the best solution from the many possible solutions for an over-identified model?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Maximum likelihood using the idea that the covariance matrix follows a </a:t>
            </a:r>
            <a:r>
              <a:rPr lang="en-US" dirty="0" err="1" smtClean="0"/>
              <a:t>Wishart</a:t>
            </a:r>
            <a:r>
              <a:rPr lang="en-US" dirty="0" smtClean="0"/>
              <a:t> distribution.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That’s what SEM software does.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for SEM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Lisrel</a:t>
            </a:r>
            <a:endParaRPr lang="en-US" dirty="0" smtClean="0"/>
          </a:p>
          <a:p>
            <a:r>
              <a:rPr lang="en-US" dirty="0" smtClean="0"/>
              <a:t>Amos</a:t>
            </a:r>
          </a:p>
          <a:p>
            <a:r>
              <a:rPr lang="en-US" dirty="0" smtClean="0"/>
              <a:t>EQS</a:t>
            </a:r>
          </a:p>
          <a:p>
            <a:r>
              <a:rPr lang="en-US" dirty="0" err="1" smtClean="0"/>
              <a:t>Mplus</a:t>
            </a:r>
            <a:r>
              <a:rPr lang="en-US" dirty="0" smtClean="0"/>
              <a:t> (free demo version available)</a:t>
            </a:r>
          </a:p>
          <a:p>
            <a:r>
              <a:rPr lang="en-US" dirty="0" smtClean="0"/>
              <a:t>R’s </a:t>
            </a:r>
            <a:r>
              <a:rPr lang="en-US" dirty="0" err="1" smtClean="0"/>
              <a:t>sem</a:t>
            </a:r>
            <a:r>
              <a:rPr lang="en-US" dirty="0" smtClean="0"/>
              <a:t> package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Introducing M</a:t>
            </a:r>
            <a:r>
              <a:rPr lang="en-US" i="1"/>
              <a:t>plus</a:t>
            </a:r>
            <a:endParaRPr lang="en-US"/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free demonstration version can be downloaded </a:t>
            </a:r>
            <a:r>
              <a:rPr lang="en-US" dirty="0">
                <a:hlinkClick r:id="rId2"/>
              </a:rPr>
              <a:t>here</a:t>
            </a:r>
            <a:r>
              <a:rPr lang="en-US" dirty="0"/>
              <a:t>.</a:t>
            </a:r>
          </a:p>
          <a:p>
            <a:r>
              <a:rPr lang="en-US" dirty="0"/>
              <a:t>Demo version is limited to 2 exogenous and 6 endogenous variables.</a:t>
            </a:r>
          </a:p>
          <a:p>
            <a:r>
              <a:rPr lang="en-US" dirty="0"/>
              <a:t>Otherwise, fully functional.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3524</TotalTime>
  <Words>379</Words>
  <Application>Microsoft Office PowerPoint</Application>
  <PresentationFormat>On-screen Show (4:3)</PresentationFormat>
  <Paragraphs>67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Psychology 202b Advanced Psychological Statistics, II</vt:lpstr>
      <vt:lpstr>The Plan for Today</vt:lpstr>
      <vt:lpstr>Homework</vt:lpstr>
      <vt:lpstr>Exam remediation</vt:lpstr>
      <vt:lpstr>Path Analysis</vt:lpstr>
      <vt:lpstr>Assumptions</vt:lpstr>
      <vt:lpstr>Path analysis with SEM</vt:lpstr>
      <vt:lpstr>Software for SEM</vt:lpstr>
      <vt:lpstr>Introducing Mplus</vt:lpstr>
      <vt:lpstr>Using Mplus</vt:lpstr>
      <vt:lpstr>Estimating disturbances</vt:lpstr>
      <vt:lpstr>Assessing model fit</vt:lpstr>
      <vt:lpstr>Next time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51</cp:revision>
  <dcterms:created xsi:type="dcterms:W3CDTF">2007-01-07T21:57:11Z</dcterms:created>
  <dcterms:modified xsi:type="dcterms:W3CDTF">2011-04-05T19:41:56Z</dcterms:modified>
</cp:coreProperties>
</file>