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0" r:id="rId3"/>
    <p:sldId id="340" r:id="rId4"/>
    <p:sldId id="341" r:id="rId5"/>
    <p:sldId id="346" r:id="rId6"/>
    <p:sldId id="344" r:id="rId7"/>
    <p:sldId id="345" r:id="rId8"/>
    <p:sldId id="339" r:id="rId9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959E3F9F-6E80-4EFE-86C2-B8383B386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52DBA-2748-4E30-B080-D085AF01C1E5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F8CF9-9A0C-47DE-9909-16EB95EFFA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BF94D-0409-4B13-A9C0-4EB8F1D59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4572C-3B21-4BD1-8812-7AB87B2C2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95208-1D7D-4589-8282-536E8E46A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637F0-1D3E-4567-A4F5-F2CBA2034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ACDD8-2294-49AD-9466-8A458C3C2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D8C97-B8C2-49F9-92EA-6591E64183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85307-163D-4684-A3D1-6CAD795D12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2AC15-526C-410B-973E-9ACA76B14B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6FB13-5ACA-426F-ADBD-01E4EBE8EF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0D2C7-D082-46E4-B359-DAF9C1AA7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6A3A2D-9163-466C-89B0-7CD0CFC95C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avidakenny.net/cm/mediate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March </a:t>
            </a:r>
            <a:r>
              <a:rPr lang="en-US" dirty="0" smtClean="0"/>
              <a:t>29</a:t>
            </a:r>
            <a:r>
              <a:rPr lang="en-US" dirty="0"/>
              <a:t>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Analysis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a brief discussion of moderation and mediation.</a:t>
            </a:r>
          </a:p>
          <a:p>
            <a:r>
              <a:rPr lang="en-US" dirty="0"/>
              <a:t>Assessing mediation</a:t>
            </a:r>
            <a:r>
              <a:rPr lang="en-US" dirty="0" smtClean="0"/>
              <a:t>.</a:t>
            </a:r>
            <a:endParaRPr lang="en-US" dirty="0"/>
          </a:p>
          <a:p>
            <a:pPr lvl="1"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Moderation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say that a one variable </a:t>
            </a:r>
            <a:r>
              <a:rPr lang="en-US" i="1"/>
              <a:t>moderates</a:t>
            </a:r>
            <a:r>
              <a:rPr lang="en-US"/>
              <a:t> the relationship between another pair of variables if the correlation (or regression) of the other two variables depends on the moderator.</a:t>
            </a:r>
          </a:p>
          <a:p>
            <a:r>
              <a:rPr lang="en-US"/>
              <a:t>In other words, moderation is a synonym for interaction.</a:t>
            </a:r>
          </a:p>
          <a:p>
            <a:r>
              <a:rPr lang="en-US"/>
              <a:t>Example from last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Mediation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say that one variable (</a:t>
            </a:r>
            <a:r>
              <a:rPr lang="en-US" i="1" dirty="0"/>
              <a:t>M</a:t>
            </a:r>
            <a:r>
              <a:rPr lang="en-US" dirty="0"/>
              <a:t>) </a:t>
            </a:r>
            <a:r>
              <a:rPr lang="en-US" i="1" dirty="0"/>
              <a:t>mediates </a:t>
            </a:r>
            <a:r>
              <a:rPr lang="en-US" dirty="0"/>
              <a:t>the relationship between another pair of variables (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) if the direct path from X to Y diminishes or becomes zero when </a:t>
            </a:r>
            <a:r>
              <a:rPr lang="en-US" i="1" dirty="0"/>
              <a:t>M</a:t>
            </a:r>
            <a:r>
              <a:rPr lang="en-US" dirty="0"/>
              <a:t> is added as an intervening variable in the model.</a:t>
            </a:r>
          </a:p>
          <a:p>
            <a:r>
              <a:rPr lang="en-US" dirty="0"/>
              <a:t>Nice discussion at </a:t>
            </a:r>
            <a:r>
              <a:rPr lang="en-US" dirty="0">
                <a:hlinkClick r:id="rId2"/>
              </a:rPr>
              <a:t>http://davidakenny.net/cm/mediate.htm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use of the </a:t>
            </a:r>
            <a:r>
              <a:rPr lang="en-US" dirty="0" err="1" smtClean="0"/>
              <a:t>Sobel</a:t>
            </a:r>
            <a:r>
              <a:rPr lang="en-US" dirty="0" smtClean="0"/>
              <a:t> test is becoming increasingly controversial.</a:t>
            </a:r>
          </a:p>
          <a:p>
            <a:r>
              <a:rPr lang="en-US" dirty="0" smtClean="0"/>
              <a:t>Anyone planning to use this sort of analysis should also look into bootstrap approaches.</a:t>
            </a:r>
          </a:p>
          <a:p>
            <a:r>
              <a:rPr lang="en-US" dirty="0" smtClean="0"/>
              <a:t>Advantages:  greater power, freedom from distributional </a:t>
            </a:r>
            <a:r>
              <a:rPr lang="en-US" dirty="0" smtClean="0"/>
              <a:t>assumptions, can handle multiple mediators.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</a:t>
            </a:r>
            <a:r>
              <a:rPr lang="en-US" dirty="0" smtClean="0"/>
              <a:t>Vocabulary Related to Path Models</a:t>
            </a:r>
            <a:endParaRPr lang="en-US" dirty="0"/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Exogenous variables are variables that only have paths leading away from them.</a:t>
            </a:r>
          </a:p>
          <a:p>
            <a:pPr>
              <a:lnSpc>
                <a:spcPct val="90000"/>
              </a:lnSpc>
            </a:pPr>
            <a:r>
              <a:rPr lang="en-US" dirty="0"/>
              <a:t>Endogenous variables also have paths leading into them.</a:t>
            </a:r>
          </a:p>
          <a:p>
            <a:pPr>
              <a:lnSpc>
                <a:spcPct val="90000"/>
              </a:lnSpc>
            </a:pPr>
            <a:r>
              <a:rPr lang="en-US" dirty="0"/>
              <a:t>Recursive models have no paths with bidirectional flow.</a:t>
            </a:r>
          </a:p>
          <a:p>
            <a:pPr>
              <a:lnSpc>
                <a:spcPct val="90000"/>
              </a:lnSpc>
            </a:pPr>
            <a:r>
              <a:rPr lang="en-US" dirty="0"/>
              <a:t>A saturated recursive model is one in which all possible recursive paths are present.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saturated recursive model.</a:t>
            </a:r>
          </a:p>
          <a:p>
            <a:r>
              <a:rPr lang="en-US" dirty="0"/>
              <a:t>A </a:t>
            </a:r>
            <a:r>
              <a:rPr lang="en-US" dirty="0" err="1"/>
              <a:t>nonsaturated</a:t>
            </a:r>
            <a:r>
              <a:rPr lang="en-US" dirty="0"/>
              <a:t> recursive model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Path models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3476</TotalTime>
  <Words>235</Words>
  <Application>Microsoft Office PowerPoint</Application>
  <PresentationFormat>On-screen Show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Psychology 202b Advanced Psychological Statistics, II</vt:lpstr>
      <vt:lpstr>Path Analysis</vt:lpstr>
      <vt:lpstr>Moderation</vt:lpstr>
      <vt:lpstr>Mediation</vt:lpstr>
      <vt:lpstr>Mediation (cont.)</vt:lpstr>
      <vt:lpstr>Some Vocabulary Related to Path Models</vt:lpstr>
      <vt:lpstr>Examples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50</cp:revision>
  <dcterms:created xsi:type="dcterms:W3CDTF">2007-01-07T21:57:11Z</dcterms:created>
  <dcterms:modified xsi:type="dcterms:W3CDTF">2011-03-29T17:44:19Z</dcterms:modified>
</cp:coreProperties>
</file>