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0" r:id="rId3"/>
    <p:sldId id="340" r:id="rId4"/>
    <p:sldId id="341" r:id="rId5"/>
    <p:sldId id="342" r:id="rId6"/>
    <p:sldId id="344" r:id="rId7"/>
    <p:sldId id="345" r:id="rId8"/>
    <p:sldId id="346" r:id="rId9"/>
    <p:sldId id="339" r:id="rId10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E344E34C-985D-442F-BD65-9D11AA8AAB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35E48-38F0-4033-9B18-4E814EC5B133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AFEAB-9723-4E0C-88B8-1F29762E48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3BAF9-7FFB-4176-BC9D-A11E8B5DFA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C34C8-FE74-4CA3-83A5-B0023A0D88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A84C6A-D221-476A-86C8-38C7320F0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36472-C2E7-4A8C-BDD7-3F13482B8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2ED9D-614E-435E-B811-6D4DC5F261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9D44D-8273-4F19-A216-1DAA2FEC0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AA3E7-2B71-40B2-889C-885C5963F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28AC0-C652-466E-A580-6E86C3E72F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049D7-F390-40B3-9923-DDECC0B08E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9CABA-BECA-4881-B772-7E88B55B55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FCEAC-CAEA-41A5-97DF-1C83A3502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F9E194-9641-4D26-B5FF-E934D309C4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 dirty="0"/>
              <a:t>Psychology 202b</a:t>
            </a:r>
            <a:br>
              <a:rPr lang="en-US" sz="4000" dirty="0"/>
            </a:br>
            <a:r>
              <a:rPr lang="en-US" sz="4000" dirty="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March </a:t>
            </a:r>
            <a:r>
              <a:rPr lang="en-US" dirty="0" smtClean="0"/>
              <a:t>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Wrapping up mixed categorical and continuous predictors.</a:t>
            </a:r>
          </a:p>
          <a:p>
            <a:r>
              <a:rPr lang="en-US"/>
              <a:t>Power analysis for regression.</a:t>
            </a:r>
          </a:p>
          <a:p>
            <a:pPr>
              <a:buFontTx/>
              <a:buNone/>
            </a:pP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Mixing categorical and continuous predictors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Example: BMI predicted by Father’s occupation and family income.</a:t>
            </a:r>
          </a:p>
          <a:p>
            <a:pPr lvl="1"/>
            <a:r>
              <a:rPr lang="en-US"/>
              <a:t>Interpretation as separate regression for each occupation group.</a:t>
            </a:r>
          </a:p>
          <a:p>
            <a:pPr lvl="1"/>
            <a:r>
              <a:rPr lang="en-US"/>
              <a:t>Testing the </a:t>
            </a:r>
            <a:r>
              <a:rPr lang="en-US" i="1"/>
              <a:t>collective </a:t>
            </a:r>
            <a:r>
              <a:rPr lang="en-US"/>
              <a:t>need for the interactions.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for regression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Review of the concept of statistical power.</a:t>
            </a:r>
          </a:p>
          <a:p>
            <a:pPr lvl="1"/>
            <a:r>
              <a:rPr lang="en-US"/>
              <a:t>Type I and Type II errors.</a:t>
            </a:r>
          </a:p>
          <a:p>
            <a:pPr lvl="1"/>
            <a:r>
              <a:rPr lang="en-US"/>
              <a:t>Noncentral distributions and noncentrality parameters.</a:t>
            </a:r>
          </a:p>
          <a:p>
            <a:r>
              <a:rPr lang="en-US"/>
              <a:t>Statistical power and regression.</a:t>
            </a:r>
          </a:p>
          <a:p>
            <a:pPr lvl="1"/>
            <a:r>
              <a:rPr lang="en-US"/>
              <a:t>Power analysis focused on </a:t>
            </a:r>
            <a:r>
              <a:rPr lang="en-US" i="1"/>
              <a:t>R</a:t>
            </a:r>
            <a:r>
              <a:rPr lang="en-US" i="1" baseline="30000"/>
              <a:t>2</a:t>
            </a:r>
            <a:r>
              <a:rPr lang="en-US"/>
              <a:t>.</a:t>
            </a:r>
          </a:p>
          <a:p>
            <a:pPr lvl="1"/>
            <a:r>
              <a:rPr lang="en-US"/>
              <a:t>Power analysis focused on </a:t>
            </a:r>
            <a:r>
              <a:rPr lang="en-US">
                <a:latin typeface="Symbol" pitchFamily="18" charset="2"/>
              </a:rPr>
              <a:t>D</a:t>
            </a:r>
            <a:r>
              <a:rPr lang="en-US" i="1"/>
              <a:t>R</a:t>
            </a:r>
            <a:r>
              <a:rPr lang="en-US" i="1" baseline="30000"/>
              <a:t>2</a:t>
            </a:r>
            <a:r>
              <a:rPr lang="en-US"/>
              <a:t>.</a:t>
            </a:r>
          </a:p>
          <a:p>
            <a:pPr lvl="1"/>
            <a:r>
              <a:rPr lang="en-US"/>
              <a:t>Power analysis for a particular slope.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focused on </a:t>
            </a:r>
            <a:r>
              <a:rPr lang="en-US" i="1"/>
              <a:t>R</a:t>
            </a:r>
            <a:r>
              <a:rPr lang="en-US" i="1" baseline="30000"/>
              <a:t>2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Effect size: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Noncentrality parameter:</a:t>
            </a:r>
          </a:p>
          <a:p>
            <a:endParaRPr lang="en-US" sz="2800"/>
          </a:p>
          <a:p>
            <a:r>
              <a:rPr lang="en-US" sz="2800"/>
              <a:t>Illustration in </a:t>
            </a:r>
            <a:r>
              <a:rPr lang="en-US" sz="2800" i="1"/>
              <a:t>R.</a:t>
            </a:r>
            <a:endParaRPr lang="en-US" sz="2800"/>
          </a:p>
          <a:p>
            <a:r>
              <a:rPr lang="en-US" sz="2800"/>
              <a:t>Illustration in Gpower.  </a:t>
            </a:r>
          </a:p>
        </p:txBody>
      </p:sp>
      <p:graphicFrame>
        <p:nvGraphicFramePr>
          <p:cNvPr id="31232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971800" y="1447800"/>
          <a:ext cx="2667000" cy="1420813"/>
        </p:xfrm>
        <a:graphic>
          <a:graphicData uri="http://schemas.openxmlformats.org/presentationml/2006/ole">
            <p:oleObj spid="_x0000_s312324" name="Equation" r:id="rId3" imgW="787320" imgH="419040" progId="Equation.3">
              <p:embed/>
            </p:oleObj>
          </a:graphicData>
        </a:graphic>
      </p:graphicFrame>
      <p:graphicFrame>
        <p:nvGraphicFramePr>
          <p:cNvPr id="31232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5029200" y="3505200"/>
          <a:ext cx="2212975" cy="949325"/>
        </p:xfrm>
        <a:graphic>
          <a:graphicData uri="http://schemas.openxmlformats.org/presentationml/2006/ole">
            <p:oleObj spid="_x0000_s312326" name="Equation" r:id="rId4" imgW="533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focused on </a:t>
            </a:r>
            <a:r>
              <a:rPr lang="en-US">
                <a:latin typeface="Symbol" pitchFamily="18" charset="2"/>
              </a:rPr>
              <a:t>D</a:t>
            </a:r>
            <a:r>
              <a:rPr lang="en-US" i="1"/>
              <a:t>R</a:t>
            </a:r>
            <a:r>
              <a:rPr lang="en-US" i="1" baseline="30000"/>
              <a:t>2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Effect size: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Noncentrality parameter:</a:t>
            </a:r>
          </a:p>
          <a:p>
            <a:endParaRPr lang="en-US" sz="2800"/>
          </a:p>
          <a:p>
            <a:r>
              <a:rPr lang="en-US" sz="2800"/>
              <a:t>Illustration in </a:t>
            </a:r>
            <a:r>
              <a:rPr lang="en-US" sz="2800" i="1"/>
              <a:t>R.</a:t>
            </a:r>
            <a:endParaRPr lang="en-US" sz="2800"/>
          </a:p>
          <a:p>
            <a:r>
              <a:rPr lang="en-US" sz="2800"/>
              <a:t>Illustration in Gpower.  </a:t>
            </a:r>
          </a:p>
        </p:txBody>
      </p:sp>
      <p:graphicFrame>
        <p:nvGraphicFramePr>
          <p:cNvPr id="31642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971800" y="1520825"/>
          <a:ext cx="2667000" cy="1274763"/>
        </p:xfrm>
        <a:graphic>
          <a:graphicData uri="http://schemas.openxmlformats.org/presentationml/2006/ole">
            <p:oleObj spid="_x0000_s316420" name="Equation" r:id="rId3" imgW="876240" imgH="419040" progId="Equation.3">
              <p:embed/>
            </p:oleObj>
          </a:graphicData>
        </a:graphic>
      </p:graphicFrame>
      <p:graphicFrame>
        <p:nvGraphicFramePr>
          <p:cNvPr id="31642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029200" y="3505200"/>
          <a:ext cx="2212975" cy="949325"/>
        </p:xfrm>
        <a:graphic>
          <a:graphicData uri="http://schemas.openxmlformats.org/presentationml/2006/ole">
            <p:oleObj spid="_x0000_s316421" name="Equation" r:id="rId4" imgW="533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Power analysis for a particular slope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Change the question into power analysis for </a:t>
            </a:r>
            <a:r>
              <a:rPr lang="en-US" sz="2800">
                <a:latin typeface="Symbol" pitchFamily="18" charset="2"/>
              </a:rPr>
              <a:t>D</a:t>
            </a:r>
            <a:r>
              <a:rPr lang="en-US" sz="2800" i="1"/>
              <a:t>R</a:t>
            </a:r>
            <a:r>
              <a:rPr lang="en-US" sz="2800" i="1" baseline="30000"/>
              <a:t>2</a:t>
            </a:r>
            <a:r>
              <a:rPr lang="en-US" sz="2800" i="1"/>
              <a:t>.</a:t>
            </a:r>
          </a:p>
          <a:p>
            <a:r>
              <a:rPr lang="en-US" sz="2800"/>
              <a:t>The slope is related to the semi-partial correlation: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Hence  </a:t>
            </a:r>
          </a:p>
        </p:txBody>
      </p:sp>
      <p:graphicFrame>
        <p:nvGraphicFramePr>
          <p:cNvPr id="31744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895600" y="2897188"/>
          <a:ext cx="1600200" cy="874712"/>
        </p:xfrm>
        <a:graphic>
          <a:graphicData uri="http://schemas.openxmlformats.org/presentationml/2006/ole">
            <p:oleObj spid="_x0000_s317444" name="Equation" r:id="rId3" imgW="812520" imgH="444240" progId="Equation.3">
              <p:embed/>
            </p:oleObj>
          </a:graphicData>
        </a:graphic>
      </p:graphicFrame>
      <p:graphicFrame>
        <p:nvGraphicFramePr>
          <p:cNvPr id="31744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981200" y="4565650"/>
          <a:ext cx="1981200" cy="862013"/>
        </p:xfrm>
        <a:graphic>
          <a:graphicData uri="http://schemas.openxmlformats.org/presentationml/2006/ole">
            <p:oleObj spid="_x0000_s317446" name="Equation" r:id="rId4" imgW="107928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Power analysis for a particular slope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implies that an assumption must be made about how much </a:t>
            </a:r>
            <a:r>
              <a:rPr lang="en-US" i="1"/>
              <a:t>X</a:t>
            </a:r>
            <a:r>
              <a:rPr lang="en-US"/>
              <a:t> overlaps with the other predictors.</a:t>
            </a:r>
          </a:p>
          <a:p>
            <a:r>
              <a:rPr lang="en-US"/>
              <a:t>An upper bound for power can be obtained by assuming that </a:t>
            </a:r>
            <a:r>
              <a:rPr lang="en-US" i="1"/>
              <a:t>X </a:t>
            </a:r>
            <a:r>
              <a:rPr lang="en-US"/>
              <a:t>is independent of the other predictors.</a:t>
            </a:r>
          </a:p>
          <a:p>
            <a:r>
              <a:rPr lang="en-US"/>
              <a:t>Illustration in </a:t>
            </a:r>
            <a:r>
              <a:rPr lang="en-US" i="1"/>
              <a:t>R.</a:t>
            </a:r>
          </a:p>
          <a:p>
            <a:r>
              <a:rPr lang="en-US"/>
              <a:t>Illustration in Gpower.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Continuous interactions.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3401</TotalTime>
  <Words>222</Words>
  <Application>Microsoft Office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Equation</vt:lpstr>
      <vt:lpstr>Psychology 202b Advanced Psychological Statistics, II</vt:lpstr>
      <vt:lpstr>Overview</vt:lpstr>
      <vt:lpstr>Mixing categorical and continuous predictors</vt:lpstr>
      <vt:lpstr>Power analysis for regression</vt:lpstr>
      <vt:lpstr>Power analysis focused on R2</vt:lpstr>
      <vt:lpstr>Power analysis focused on DR2</vt:lpstr>
      <vt:lpstr>Power analysis for a particular slope</vt:lpstr>
      <vt:lpstr>Power analysis for a particular slope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48</cp:revision>
  <dcterms:created xsi:type="dcterms:W3CDTF">2007-01-07T21:57:11Z</dcterms:created>
  <dcterms:modified xsi:type="dcterms:W3CDTF">2011-03-03T20:07:46Z</dcterms:modified>
</cp:coreProperties>
</file>