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0" r:id="rId3"/>
    <p:sldId id="322" r:id="rId4"/>
    <p:sldId id="321" r:id="rId5"/>
    <p:sldId id="323" r:id="rId6"/>
    <p:sldId id="324" r:id="rId7"/>
    <p:sldId id="325" r:id="rId8"/>
    <p:sldId id="326" r:id="rId9"/>
    <p:sldId id="328" r:id="rId10"/>
    <p:sldId id="327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>
        <p:scale>
          <a:sx n="75" d="100"/>
          <a:sy n="75" d="100"/>
        </p:scale>
        <p:origin x="-2034" y="-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fld id="{1C266DAA-77A5-4682-AF68-B8DB3FC5E1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26326B-6D68-44DD-9C06-42F252DDFAB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CF5B6-A354-4B5E-8814-3C7426AF65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1D066-75C2-4925-8B7D-2559E15B50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F39CE-0468-45B8-95A5-6C6AF4ADF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10BD2-F3D7-4927-BD09-4192B6F2C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C006D-72D9-41AB-8F0E-01A0F9F44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4C286-1DFD-453F-81C0-D506923897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85C87-DA45-40B9-9EEC-7D3A8CD089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76578-D454-4F2E-BC25-0407B1E87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F6F9F-28AB-4CC8-99F6-A7F1F4A941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D34AF-61AE-43F3-BA00-25F4A04793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AF116-E52F-453A-947C-F6E35D5D6D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464CD-7633-47A9-B7D1-87F6DF5C53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F988732-0F08-411A-8997-B35657F2B9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pPr eaLnBrk="1" hangingPunct="1"/>
            <a:r>
              <a:rPr lang="en-US" sz="4000" dirty="0" smtClean="0"/>
              <a:t>Psychology 202b</a:t>
            </a:r>
            <a:br>
              <a:rPr lang="en-US" sz="4000" dirty="0" smtClean="0"/>
            </a:br>
            <a:r>
              <a:rPr lang="en-US" sz="4000" dirty="0" smtClean="0"/>
              <a:t>Advanced Psychological Statistics, II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February 22,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How does sequential regression work?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Note that structural equation modeling allows greater control over causal paths.</a:t>
            </a:r>
          </a:p>
          <a:p>
            <a:pPr eaLnBrk="1" hangingPunct="1"/>
            <a:r>
              <a:rPr lang="en-US" dirty="0" smtClean="0"/>
              <a:t>Illustration in </a:t>
            </a:r>
            <a:r>
              <a:rPr lang="en-US" i="1" dirty="0" smtClean="0"/>
              <a:t>SAS</a:t>
            </a:r>
            <a:r>
              <a:rPr lang="en-US" dirty="0" smtClean="0"/>
              <a:t>:</a:t>
            </a:r>
          </a:p>
          <a:p>
            <a:pPr lvl="1" eaLnBrk="1" hangingPunct="1"/>
            <a:r>
              <a:rPr lang="en-US" dirty="0" smtClean="0"/>
              <a:t>Manually</a:t>
            </a:r>
          </a:p>
          <a:p>
            <a:pPr lvl="1" eaLnBrk="1" hangingPunct="1"/>
            <a:r>
              <a:rPr lang="en-US" dirty="0" smtClean="0"/>
              <a:t>More efficiently</a:t>
            </a:r>
          </a:p>
          <a:p>
            <a:pPr lvl="2" eaLnBrk="1" hangingPunct="1"/>
            <a:r>
              <a:rPr lang="en-US" dirty="0" smtClean="0"/>
              <a:t>Using </a:t>
            </a:r>
            <a:r>
              <a:rPr lang="en-US" i="1" dirty="0" smtClean="0"/>
              <a:t>proc </a:t>
            </a:r>
            <a:r>
              <a:rPr lang="en-US" i="1" dirty="0" err="1" smtClean="0"/>
              <a:t>reg</a:t>
            </a:r>
            <a:endParaRPr lang="en-US" dirty="0" smtClean="0"/>
          </a:p>
          <a:p>
            <a:pPr lvl="2" eaLnBrk="1" hangingPunct="1"/>
            <a:r>
              <a:rPr lang="en-US" dirty="0" smtClean="0"/>
              <a:t>Similarity to Type I sum of squares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if I do something stupid?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It is easy to specify ludicrous models with sequential regression.</a:t>
            </a:r>
          </a:p>
          <a:p>
            <a:pPr eaLnBrk="1" hangingPunct="1"/>
            <a:r>
              <a:rPr lang="en-US" smtClean="0"/>
              <a:t>Illustration in </a:t>
            </a:r>
            <a:r>
              <a:rPr lang="en-US" i="1" smtClean="0"/>
              <a:t>SAS</a:t>
            </a:r>
            <a:r>
              <a:rPr lang="en-US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Things that are easier in </a:t>
            </a:r>
            <a:r>
              <a:rPr lang="en-US" sz="4000" i="1"/>
              <a:t>proc reg</a:t>
            </a:r>
            <a:endParaRPr lang="en-US" sz="4000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CIs for regression parameters.</a:t>
            </a:r>
          </a:p>
          <a:p>
            <a:r>
              <a:rPr lang="en-US"/>
              <a:t>The condition number (sort of).</a:t>
            </a:r>
          </a:p>
          <a:p>
            <a:r>
              <a:rPr lang="en-US"/>
              <a:t>Example in </a:t>
            </a:r>
            <a:r>
              <a:rPr lang="en-US" i="1"/>
              <a:t>SAS </a:t>
            </a:r>
            <a:r>
              <a:rPr lang="en-US"/>
              <a:t>with supporting explanatory work in </a:t>
            </a:r>
            <a:r>
              <a:rPr lang="en-US" i="1"/>
              <a:t>R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Stepwise procedures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idea of stepwise procedures is to let the software automatically select an optimal model.</a:t>
            </a:r>
          </a:p>
          <a:p>
            <a:r>
              <a:rPr lang="en-US"/>
              <a:t>Forward selection starts with the intercept and adds predictors according to flexible criteria.</a:t>
            </a:r>
          </a:p>
          <a:p>
            <a:r>
              <a:rPr lang="en-US"/>
              <a:t>Backward selection starts with all predictors and selectively removes some.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Stepwise procedures (cont.)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“stepwise” selection method in </a:t>
            </a:r>
            <a:r>
              <a:rPr lang="en-US" i="1"/>
              <a:t>SAS </a:t>
            </a:r>
            <a:r>
              <a:rPr lang="en-US"/>
              <a:t>can remove variables that have already been added.</a:t>
            </a:r>
          </a:p>
          <a:p>
            <a:r>
              <a:rPr lang="en-US"/>
              <a:t>All possible subsets selects the best of all possible regression models according to some criterion.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Selection criteria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sz="2800"/>
              <a:t>Maximize increase in </a:t>
            </a:r>
            <a:r>
              <a:rPr lang="en-US" sz="2800" i="1"/>
              <a:t>F </a:t>
            </a:r>
            <a:r>
              <a:rPr lang="en-US" sz="2800"/>
              <a:t>for adding a variable.</a:t>
            </a:r>
          </a:p>
          <a:p>
            <a:r>
              <a:rPr lang="en-US" sz="2800"/>
              <a:t>Minimize reduction in </a:t>
            </a:r>
            <a:r>
              <a:rPr lang="en-US" sz="2800" i="1"/>
              <a:t>F </a:t>
            </a:r>
            <a:r>
              <a:rPr lang="en-US" sz="2800"/>
              <a:t>for removing a variable.</a:t>
            </a:r>
          </a:p>
          <a:p>
            <a:r>
              <a:rPr lang="en-US" sz="2800"/>
              <a:t>Find the subset of variables from among all possible subsets meeting entry criteria that maximizes </a:t>
            </a:r>
            <a:r>
              <a:rPr lang="en-US" sz="2800" i="1"/>
              <a:t>R</a:t>
            </a:r>
            <a:r>
              <a:rPr lang="en-US" sz="2800" i="1" baseline="30000"/>
              <a:t>2</a:t>
            </a:r>
            <a:r>
              <a:rPr lang="en-US" sz="2800"/>
              <a:t>.</a:t>
            </a:r>
          </a:p>
          <a:p>
            <a:r>
              <a:rPr lang="en-US" sz="2800"/>
              <a:t>Same criterion with adjusted </a:t>
            </a:r>
            <a:r>
              <a:rPr lang="en-US" sz="2800" i="1"/>
              <a:t>R</a:t>
            </a:r>
            <a:r>
              <a:rPr lang="en-US" sz="2800" i="1" baseline="30000"/>
              <a:t>2</a:t>
            </a:r>
            <a:r>
              <a:rPr lang="en-US" sz="28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stepwise procedures</a:t>
            </a:r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Illustration in </a:t>
            </a:r>
            <a:r>
              <a:rPr lang="en-US" i="1"/>
              <a:t>SAS</a:t>
            </a:r>
            <a:r>
              <a:rPr lang="en-US"/>
              <a:t>.</a:t>
            </a:r>
          </a:p>
          <a:p>
            <a:r>
              <a:rPr lang="en-US"/>
              <a:t>Cross-validating.</a:t>
            </a:r>
          </a:p>
          <a:p>
            <a:r>
              <a:rPr lang="en-US"/>
              <a:t>An example of one danger of stepwise approaches.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Reasons </a:t>
            </a:r>
            <a:r>
              <a:rPr lang="en-US" sz="4000" i="1"/>
              <a:t>not </a:t>
            </a:r>
            <a:r>
              <a:rPr lang="en-US" sz="4000"/>
              <a:t>to use stepwise procedures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Atheoretic</a:t>
            </a:r>
          </a:p>
          <a:p>
            <a:pPr lvl="1"/>
            <a:r>
              <a:rPr lang="en-US"/>
              <a:t>Can result in nonsensical models.</a:t>
            </a:r>
          </a:p>
          <a:p>
            <a:pPr lvl="1"/>
            <a:r>
              <a:rPr lang="en-US"/>
              <a:t>Cannot test particular models that make sense.</a:t>
            </a:r>
          </a:p>
          <a:p>
            <a:r>
              <a:rPr lang="en-US"/>
              <a:t>Where is the assumption checking?</a:t>
            </a:r>
          </a:p>
          <a:p>
            <a:r>
              <a:rPr lang="en-US"/>
              <a:t>Danger of capitalizing on chance.</a:t>
            </a:r>
          </a:p>
          <a:p>
            <a:r>
              <a:rPr lang="en-US"/>
              <a:t>Difficult to cross-validate.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class on Thursday.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Sequential regression:</a:t>
            </a:r>
          </a:p>
          <a:p>
            <a:pPr lvl="1" eaLnBrk="1" hangingPunct="1"/>
            <a:r>
              <a:rPr lang="en-US" dirty="0" smtClean="0"/>
              <a:t>Conceptual discussion</a:t>
            </a:r>
          </a:p>
          <a:p>
            <a:pPr lvl="1" eaLnBrk="1" hangingPunct="1"/>
            <a:r>
              <a:rPr lang="en-US" dirty="0" smtClean="0"/>
              <a:t>Efficient execution</a:t>
            </a:r>
          </a:p>
          <a:p>
            <a:pPr eaLnBrk="1" hangingPunct="1"/>
            <a:r>
              <a:rPr lang="en-US" dirty="0" smtClean="0"/>
              <a:t>Stepwise regression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Introducing sequential regression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 regression models we have worked with so far all performed inference about the direct effects of the predictors.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Order of specification doesn’t matter.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Sequential regression considers the combination of direct and indirect effects.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Order of specification matters.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Illustration using an example from Cohen &amp; Cohen.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Direct effects</a:t>
            </a:r>
          </a:p>
        </p:txBody>
      </p:sp>
      <p:pic>
        <p:nvPicPr>
          <p:cNvPr id="10243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62000" y="1600200"/>
            <a:ext cx="7618413" cy="4525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 conceptual model of causal flow</a:t>
            </a:r>
          </a:p>
        </p:txBody>
      </p:sp>
      <p:pic>
        <p:nvPicPr>
          <p:cNvPr id="11267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62000" y="1600200"/>
            <a:ext cx="7618413" cy="4525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Direct vs. total effects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Conventional regression performs inference only on the direct effects.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Sequential regression will have exactly the same parameter estimates, but inference will be with respect to the </a:t>
            </a:r>
            <a:r>
              <a:rPr lang="en-US" i="1" smtClean="0"/>
              <a:t>total</a:t>
            </a:r>
            <a:r>
              <a:rPr lang="en-US" smtClean="0"/>
              <a:t> effect.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On the previous slide, inference about years since PhD would include both the direct effect, and the effect that causally flows through number of publications.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How does sequential regression work?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Identify the variables that should have causal precedence. Estimate the regression including only them.</a:t>
            </a:r>
          </a:p>
          <a:p>
            <a:pPr eaLnBrk="1" hangingPunct="1"/>
            <a:r>
              <a:rPr lang="en-US" smtClean="0"/>
              <a:t>Add the next set of variables, observe the change in the model sum of squares, and test for change using the current error term.</a:t>
            </a:r>
          </a:p>
          <a:p>
            <a:pPr eaLnBrk="1" hangingPunct="1"/>
            <a:r>
              <a:rPr lang="en-US" smtClean="0"/>
              <a:t>Continue that process.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How does sequential regression work?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In the current example, we cannot assess exactly the causal model we pictured.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If “Male” is entered at the same stage as “Years since PhD,” inference about Male will include an indirect effect through “Publications.”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If “Male” is entered with publications, inference about “Years” would include a highly implausible indirect effect.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actual model</a:t>
            </a:r>
          </a:p>
        </p:txBody>
      </p:sp>
      <p:pic>
        <p:nvPicPr>
          <p:cNvPr id="15363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62000" y="1600200"/>
            <a:ext cx="7618413" cy="4525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3058</TotalTime>
  <Words>542</Words>
  <Application>Microsoft Office PowerPoint</Application>
  <PresentationFormat>On-screen Show (4:3)</PresentationFormat>
  <Paragraphs>70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Design</vt:lpstr>
      <vt:lpstr>Psychology 202b Advanced Psychological Statistics, II</vt:lpstr>
      <vt:lpstr>Overview</vt:lpstr>
      <vt:lpstr>Introducing sequential regression</vt:lpstr>
      <vt:lpstr>Direct effects</vt:lpstr>
      <vt:lpstr>A conceptual model of causal flow</vt:lpstr>
      <vt:lpstr>Direct vs. total effects</vt:lpstr>
      <vt:lpstr>How does sequential regression work?</vt:lpstr>
      <vt:lpstr>How does sequential regression work?</vt:lpstr>
      <vt:lpstr>The actual model</vt:lpstr>
      <vt:lpstr>How does sequential regression work?</vt:lpstr>
      <vt:lpstr>What if I do something stupid?</vt:lpstr>
      <vt:lpstr>Things that are easier in proc reg</vt:lpstr>
      <vt:lpstr>Stepwise procedures</vt:lpstr>
      <vt:lpstr>Stepwise procedures (cont.)</vt:lpstr>
      <vt:lpstr>Selection criteria</vt:lpstr>
      <vt:lpstr>Using stepwise procedures</vt:lpstr>
      <vt:lpstr>Reasons not to use stepwise procedures</vt:lpstr>
      <vt:lpstr>Next Time</vt:lpstr>
    </vt:vector>
  </TitlesOfParts>
  <Company>UC Santa Cruz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 Jack L. Vevea</cp:lastModifiedBy>
  <cp:revision>46</cp:revision>
  <dcterms:created xsi:type="dcterms:W3CDTF">2007-01-07T21:57:11Z</dcterms:created>
  <dcterms:modified xsi:type="dcterms:W3CDTF">2011-02-22T18:30:00Z</dcterms:modified>
</cp:coreProperties>
</file>