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80" r:id="rId3"/>
    <p:sldId id="322" r:id="rId4"/>
    <p:sldId id="323" r:id="rId5"/>
    <p:sldId id="324" r:id="rId6"/>
    <p:sldId id="310" r:id="rId7"/>
    <p:sldId id="311" r:id="rId8"/>
    <p:sldId id="312" r:id="rId9"/>
    <p:sldId id="313" r:id="rId10"/>
    <p:sldId id="314" r:id="rId11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>
        <p:scale>
          <a:sx n="75" d="100"/>
          <a:sy n="75" d="100"/>
        </p:scale>
        <p:origin x="-1320" y="-7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11DD836D-AB38-45EE-8313-07BB64A359E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5F02CE-D122-418E-BAA3-58CFD8A69D2D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45D68-DF42-443F-BAE9-CC818A24AF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143958-E051-496B-B676-6305D8ABE2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E63878-1554-4C71-9771-3E0586638D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0D63A41-8C8D-4283-A852-D0FA696857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815E49-0839-475D-ADFF-14080F0222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447E4-A62A-4A85-9FE1-C8D7BF3E85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3EAEC5-21B5-457B-A66E-EF31B4214D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BCF81A-DAFA-44C6-8BCD-20FEF73421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36CC04-A8C6-4E13-AF7C-B22B43567C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42A27C-0A1D-4A22-9B97-EDF31378CD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2E18F0-6ADA-48D3-A390-89A6AED9A5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45992A-2097-4E85-B3E4-0A36DD09C0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A553FB5-2627-450B-9655-EF7D7B0105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 sz="4000"/>
              <a:t>Psychology 202b</a:t>
            </a:r>
            <a:br>
              <a:rPr lang="en-US" sz="4000"/>
            </a:br>
            <a:r>
              <a:rPr lang="en-US" sz="4000"/>
              <a:t>Advanced Psychological Statistics, II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February </a:t>
            </a:r>
            <a:r>
              <a:rPr lang="en-US" dirty="0" smtClean="0"/>
              <a:t>15, 2011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Variance stabilizing transformations (cont.)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Illustration of variance stabilizing transformations in </a:t>
            </a:r>
            <a:r>
              <a:rPr lang="en-US" i="1"/>
              <a:t>R</a:t>
            </a:r>
            <a:r>
              <a:rPr lang="en-US"/>
              <a:t>.</a:t>
            </a:r>
          </a:p>
          <a:p>
            <a:r>
              <a:rPr lang="en-US"/>
              <a:t>An example of a transformation in </a:t>
            </a:r>
            <a:r>
              <a:rPr lang="en-US" i="1"/>
              <a:t>SAS</a:t>
            </a:r>
            <a:r>
              <a:rPr 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Confidence intervals for individual predictions</a:t>
            </a:r>
          </a:p>
          <a:p>
            <a:r>
              <a:rPr lang="en-US" dirty="0" smtClean="0"/>
              <a:t>Transformations</a:t>
            </a:r>
            <a:endParaRPr lang="en-US" dirty="0"/>
          </a:p>
          <a:p>
            <a:r>
              <a:rPr lang="en-US" dirty="0"/>
              <a:t>An introduction to the method of maximum likelihood estimation</a:t>
            </a:r>
          </a:p>
          <a:p>
            <a:r>
              <a:rPr lang="en-US" dirty="0"/>
              <a:t>The Box-Cox procedure for selecting an optimal transformation.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Predicting for individuals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Recall that the </a:t>
            </a:r>
            <a:r>
              <a:rPr lang="en-US" i="1"/>
              <a:t>MSe </a:t>
            </a:r>
            <a:r>
              <a:rPr lang="en-US"/>
              <a:t>in a regression represents the variance of deviations from the conditional mean.</a:t>
            </a:r>
          </a:p>
          <a:p>
            <a:r>
              <a:rPr lang="en-US"/>
              <a:t>Individuals deviate from the conditional mean.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Predicting for individuals (cont.)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Therefore, to quantify uncertainty about individuals, we will need two components:</a:t>
            </a:r>
          </a:p>
          <a:p>
            <a:pPr lvl="1"/>
            <a:r>
              <a:rPr lang="en-US"/>
              <a:t>Uncertainty about the conditional mean itself</a:t>
            </a:r>
          </a:p>
          <a:p>
            <a:pPr lvl="1"/>
            <a:r>
              <a:rPr lang="en-US"/>
              <a:t>Uncertainty about how far from the conditional mean the individual falls.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Predicting for individuals (cont.)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Hence the variance of the sampling distribution of predicted individual values will be the variance of the conditional mean PLUS the </a:t>
            </a:r>
            <a:r>
              <a:rPr lang="en-US" i="1"/>
              <a:t>MSe</a:t>
            </a:r>
            <a:r>
              <a:rPr lang="en-US"/>
              <a:t>.</a:t>
            </a:r>
          </a:p>
          <a:p>
            <a:r>
              <a:rPr lang="en-US"/>
              <a:t>Illustration in </a:t>
            </a:r>
            <a:r>
              <a:rPr lang="en-US" i="1"/>
              <a:t>R</a:t>
            </a:r>
            <a:r>
              <a:rPr lang="en-US"/>
              <a:t>.</a:t>
            </a:r>
          </a:p>
          <a:p>
            <a:r>
              <a:rPr lang="en-US"/>
              <a:t>Confidence intervals for individual prediction in </a:t>
            </a:r>
            <a:r>
              <a:rPr lang="en-US" i="1"/>
              <a:t>SAS</a:t>
            </a:r>
            <a:r>
              <a:rPr 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Transformations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Controversial</a:t>
            </a:r>
          </a:p>
          <a:p>
            <a:r>
              <a:rPr lang="en-US"/>
              <a:t>Guidelines for when to use:</a:t>
            </a:r>
          </a:p>
          <a:p>
            <a:pPr lvl="1"/>
            <a:r>
              <a:rPr lang="en-US"/>
              <a:t>When the data set is very large and a transformation seems necessary</a:t>
            </a:r>
          </a:p>
          <a:p>
            <a:pPr lvl="1"/>
            <a:r>
              <a:rPr lang="en-US"/>
              <a:t>When there is a theoretical reason to </a:t>
            </a:r>
            <a:r>
              <a:rPr lang="en-US" i="1"/>
              <a:t>expect</a:t>
            </a:r>
            <a:r>
              <a:rPr lang="en-US"/>
              <a:t> that a transformation will be necessary (e.g., proportions, response times).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Transformations (cont.)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One common purpose for transformations is to correct heteroscedasticity.</a:t>
            </a:r>
          </a:p>
          <a:p>
            <a:r>
              <a:rPr lang="en-US"/>
              <a:t>Transformations that are known to correct particular forms of heteroscedasticity are called “variance stabilizing transformations.”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Variance stabilizing transformations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If error variance is proportional to the conditional mean of </a:t>
            </a:r>
            <a:r>
              <a:rPr lang="en-US" sz="2800" i="1"/>
              <a:t>Y</a:t>
            </a:r>
            <a:r>
              <a:rPr lang="en-US" sz="2800"/>
              <a:t>, the square root of </a:t>
            </a:r>
            <a:r>
              <a:rPr lang="en-US" sz="2800" i="1"/>
              <a:t>Y</a:t>
            </a:r>
            <a:r>
              <a:rPr lang="en-US" sz="2800"/>
              <a:t> will stabilize the variance.</a:t>
            </a:r>
          </a:p>
          <a:p>
            <a:r>
              <a:rPr lang="en-US" sz="2800"/>
              <a:t>If error variance is proportional to the square of the conditional mean, the log of </a:t>
            </a:r>
            <a:r>
              <a:rPr lang="en-US" sz="2800" i="1"/>
              <a:t>Y</a:t>
            </a:r>
            <a:r>
              <a:rPr lang="en-US" sz="2800"/>
              <a:t> will stabilize the variance.</a:t>
            </a:r>
          </a:p>
          <a:p>
            <a:r>
              <a:rPr lang="en-US" sz="2800"/>
              <a:t>If error variance is proportional to the conditional mean to the fourth power, the negative reciprocal will stabilize the variance.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Variance stabilizing transformations (cont.)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If the variance is proportional to the conditional mean </a:t>
            </a:r>
            <a:r>
              <a:rPr lang="en-US" sz="2800">
                <a:sym typeface="Symbol" pitchFamily="18" charset="2"/>
              </a:rPr>
              <a:t></a:t>
            </a:r>
            <a:r>
              <a:rPr lang="en-US" sz="2800"/>
              <a:t> (1 – the conditional mean), the arcsin of the square root of </a:t>
            </a:r>
            <a:r>
              <a:rPr lang="en-US" sz="2800" i="1"/>
              <a:t>Y</a:t>
            </a:r>
            <a:r>
              <a:rPr lang="en-US" sz="2800"/>
              <a:t> will stabilize the variance.</a:t>
            </a:r>
          </a:p>
          <a:p>
            <a:r>
              <a:rPr lang="en-US" sz="2800"/>
              <a:t>Note that if </a:t>
            </a:r>
            <a:r>
              <a:rPr lang="en-US" sz="2800" i="1"/>
              <a:t>Y </a:t>
            </a:r>
            <a:r>
              <a:rPr lang="en-US" sz="2800"/>
              <a:t>is a proportion, the error variance is </a:t>
            </a:r>
            <a:r>
              <a:rPr lang="en-US" sz="2800" i="1"/>
              <a:t>known</a:t>
            </a:r>
            <a:r>
              <a:rPr lang="en-US" sz="2800"/>
              <a:t> to be proportional to the conditional mean </a:t>
            </a:r>
            <a:r>
              <a:rPr lang="en-US" sz="2800">
                <a:sym typeface="Symbol" pitchFamily="18" charset="2"/>
              </a:rPr>
              <a:t></a:t>
            </a:r>
            <a:r>
              <a:rPr lang="en-US" sz="2800"/>
              <a:t> (1 – the conditional mean).</a:t>
            </a:r>
          </a:p>
          <a:p>
            <a:r>
              <a:rPr lang="en-US" sz="2800"/>
              <a:t>(There are better ways to approach modeling proportions.)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2769</TotalTime>
  <Words>376</Words>
  <Application>Microsoft Office PowerPoint</Application>
  <PresentationFormat>On-screen Show (4:3)</PresentationFormat>
  <Paragraphs>40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Psychology 202b Advanced Psychological Statistics, II</vt:lpstr>
      <vt:lpstr>Overview</vt:lpstr>
      <vt:lpstr>Predicting for individuals</vt:lpstr>
      <vt:lpstr>Predicting for individuals (cont.)</vt:lpstr>
      <vt:lpstr>Predicting for individuals (cont.)</vt:lpstr>
      <vt:lpstr>Transformations</vt:lpstr>
      <vt:lpstr>Transformations (cont.)</vt:lpstr>
      <vt:lpstr>Variance stabilizing transformations</vt:lpstr>
      <vt:lpstr>Variance stabilizing transformations (cont.)</vt:lpstr>
      <vt:lpstr>Variance stabilizing transformations (cont.)</vt:lpstr>
    </vt:vector>
  </TitlesOfParts>
  <Company>UC Santa Cruz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 Jack L. Vevea</cp:lastModifiedBy>
  <cp:revision>41</cp:revision>
  <dcterms:created xsi:type="dcterms:W3CDTF">2007-01-07T21:57:11Z</dcterms:created>
  <dcterms:modified xsi:type="dcterms:W3CDTF">2011-02-17T21:41:47Z</dcterms:modified>
</cp:coreProperties>
</file>