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0" r:id="rId3"/>
    <p:sldId id="304" r:id="rId4"/>
    <p:sldId id="300" r:id="rId5"/>
    <p:sldId id="301" r:id="rId6"/>
    <p:sldId id="302" r:id="rId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1320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3062B12B-AE76-436F-93E7-33F092FA3C5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734650-3275-4545-90F3-02A4F1E27CB9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42EA9-2FB0-4217-826E-31EB010AC3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8F0CDC-E9F6-4165-B534-4D034F1347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04689B-7941-4A84-B97D-8DE4C455E1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A9E3243-1949-434E-BC23-C9851CBBD8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462944E-CE5B-4965-98DE-E17D1789CD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CBD41-5338-4DAA-BFCE-DB4AC9FDA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0B1E4-53D8-4003-80AD-3A170BABA5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B6ABD-2DFC-402B-92CB-D7FE714946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D120E-3E75-4DEC-9396-214595ED23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223CE-0524-4164-97B9-2C20CF3E42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F8FBA-2190-4372-ACB0-F24A5CC30C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34CCC-8DAF-4E26-AE8F-1C5C4D1D5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F739B5-7A0E-4CCB-9B09-C65735F8E3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9A07086-4CA3-4A9D-87FC-DF134A93972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February </a:t>
            </a:r>
            <a:r>
              <a:rPr lang="en-US" dirty="0" smtClean="0"/>
              <a:t>8, 2011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Model building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Regression </a:t>
            </a:r>
            <a:r>
              <a:rPr lang="en-US" dirty="0"/>
              <a:t>diagnostics: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Outliers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Influence and leverage</a:t>
            </a:r>
          </a:p>
          <a:p>
            <a:pPr>
              <a:lnSpc>
                <a:spcPct val="90000"/>
              </a:lnSpc>
            </a:pPr>
            <a:r>
              <a:rPr lang="en-US" dirty="0"/>
              <a:t>Confidence intervals for regression parameters</a:t>
            </a:r>
          </a:p>
          <a:p>
            <a:pPr lvl="1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 down approaches</a:t>
            </a:r>
          </a:p>
          <a:p>
            <a:r>
              <a:rPr lang="en-US" dirty="0" smtClean="0"/>
              <a:t>Bottom up approaches</a:t>
            </a:r>
          </a:p>
          <a:p>
            <a:r>
              <a:rPr lang="en-US" dirty="0" smtClean="0"/>
              <a:t>The problem of model specification</a:t>
            </a:r>
          </a:p>
          <a:p>
            <a:pPr lvl="1"/>
            <a:r>
              <a:rPr lang="en-US" dirty="0" smtClean="0"/>
              <a:t>Estimates that are made in the context of a model that is missing important causal components are biased</a:t>
            </a:r>
          </a:p>
          <a:p>
            <a:pPr lvl="1"/>
            <a:r>
              <a:rPr lang="en-US" dirty="0" smtClean="0"/>
              <a:t>Illustration in </a:t>
            </a:r>
            <a:r>
              <a:rPr lang="en-US" i="1" dirty="0" smtClean="0"/>
              <a:t>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diagnostics (cont.)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800"/>
              <a:t>Leverage</a:t>
            </a:r>
          </a:p>
          <a:p>
            <a:pPr lvl="1"/>
            <a:r>
              <a:rPr lang="en-US" sz="2400"/>
              <a:t>Potential influence</a:t>
            </a:r>
          </a:p>
          <a:p>
            <a:pPr lvl="1">
              <a:buFontTx/>
              <a:buNone/>
            </a:pPr>
            <a:endParaRPr lang="en-US" sz="2400"/>
          </a:p>
          <a:p>
            <a:pPr lvl="1">
              <a:buFontTx/>
              <a:buNone/>
            </a:pPr>
            <a:endParaRPr lang="en-US" sz="2400"/>
          </a:p>
          <a:p>
            <a:r>
              <a:rPr lang="en-US" sz="2800"/>
              <a:t>Influence</a:t>
            </a:r>
          </a:p>
          <a:p>
            <a:pPr lvl="1"/>
            <a:r>
              <a:rPr lang="en-US" sz="2400"/>
              <a:t>Actual influence (Cook’s distance)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25498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286000" y="2595563"/>
          <a:ext cx="3124200" cy="781050"/>
        </p:xfrm>
        <a:graphic>
          <a:graphicData uri="http://schemas.openxmlformats.org/presentationml/2006/ole">
            <p:oleObj spid="_x0000_s254980" name="Equation" r:id="rId3" imgW="1015920" imgH="253800" progId="Equation.3">
              <p:embed/>
            </p:oleObj>
          </a:graphicData>
        </a:graphic>
      </p:graphicFrame>
      <p:graphicFrame>
        <p:nvGraphicFramePr>
          <p:cNvPr id="254982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1981200" y="4572000"/>
          <a:ext cx="4343400" cy="1331913"/>
        </p:xfrm>
        <a:graphic>
          <a:graphicData uri="http://schemas.openxmlformats.org/presentationml/2006/ole">
            <p:oleObj spid="_x0000_s254982" name="Equation" r:id="rId4" imgW="173988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diagnostics (cont.)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sz="2800"/>
              <a:t>An alternative representation for Cook’s distance:</a:t>
            </a:r>
          </a:p>
          <a:p>
            <a:endParaRPr lang="en-US" sz="2800"/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25805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906588" y="2971800"/>
          <a:ext cx="3805237" cy="1354138"/>
        </p:xfrm>
        <a:graphic>
          <a:graphicData uri="http://schemas.openxmlformats.org/presentationml/2006/ole">
            <p:oleObj spid="_x0000_s258052" name="Equation" r:id="rId3" imgW="149832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diagnostics (cont.)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800"/>
              <a:t>A similar measure, DFFITS, is defined by</a:t>
            </a:r>
          </a:p>
          <a:p>
            <a:endParaRPr lang="en-US" sz="2800"/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26010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504950" y="2735263"/>
          <a:ext cx="5141913" cy="1322387"/>
        </p:xfrm>
        <a:graphic>
          <a:graphicData uri="http://schemas.openxmlformats.org/presentationml/2006/ole">
            <p:oleObj spid="_x0000_s260100" name="Equation" r:id="rId3" imgW="2222280" imgH="571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2661</TotalTime>
  <Words>97</Words>
  <Application>Microsoft Office PowerPoint</Application>
  <PresentationFormat>On-screen Show (4:3)</PresentationFormat>
  <Paragraphs>27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Default Design</vt:lpstr>
      <vt:lpstr>Equation</vt:lpstr>
      <vt:lpstr>Psychology 202b Advanced Psychological Statistics, II</vt:lpstr>
      <vt:lpstr>Overview</vt:lpstr>
      <vt:lpstr>Model building</vt:lpstr>
      <vt:lpstr>Regression diagnostics (cont.)</vt:lpstr>
      <vt:lpstr>Regression diagnostics (cont.)</vt:lpstr>
      <vt:lpstr>Regression diagnostics (cont.)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40</cp:revision>
  <dcterms:created xsi:type="dcterms:W3CDTF">2007-01-07T21:57:11Z</dcterms:created>
  <dcterms:modified xsi:type="dcterms:W3CDTF">2011-02-09T21:40:04Z</dcterms:modified>
</cp:coreProperties>
</file>