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290" r:id="rId4"/>
    <p:sldId id="291" r:id="rId5"/>
    <p:sldId id="293" r:id="rId6"/>
    <p:sldId id="294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C9B3764E-54A1-4AE4-A290-8F7D66F21F7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3DA4DB-EC8D-498A-BBB9-EA475EF56669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D9D96-3AA3-4C15-8E59-5048A7FAEA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B1A39-30BE-442E-BED5-F66FC5E85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8276D-5834-40A8-81D8-F1767AA3B2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768A53-711B-4899-B0B5-B42F789481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659C3-55AE-4952-8675-BC1BB83D75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6C7B3-D023-4632-B1C7-6DC4BA188B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80ABB-F38D-4B9A-9ECF-F0D3D70D4F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C95DF-A13B-45E7-AE1F-FC28F7C05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1C48B-D9A6-4DD9-B706-D0E62BD707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CE187-FE5E-4B5E-9C35-40435FF223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AC9D2-9E49-452A-97F3-24C564C737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088FD-8033-4680-A310-73F63EEAE4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BDFECD-C1D9-484A-9F39-EB923F1B645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February 3,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Multivariate data simulation</a:t>
            </a:r>
          </a:p>
          <a:p>
            <a:r>
              <a:rPr lang="en-US" dirty="0" smtClean="0"/>
              <a:t>Added </a:t>
            </a:r>
            <a:r>
              <a:rPr lang="en-US" dirty="0"/>
              <a:t>variable plots (review)</a:t>
            </a:r>
          </a:p>
          <a:p>
            <a:r>
              <a:rPr lang="en-US" dirty="0"/>
              <a:t>Partial correlation</a:t>
            </a:r>
          </a:p>
          <a:p>
            <a:r>
              <a:rPr lang="en-US" dirty="0"/>
              <a:t>The problem of </a:t>
            </a:r>
            <a:r>
              <a:rPr lang="en-US" dirty="0" err="1" smtClean="0"/>
              <a:t>collinearity</a:t>
            </a:r>
            <a:endParaRPr lang="en-US" dirty="0" smtClean="0"/>
          </a:p>
          <a:p>
            <a:r>
              <a:rPr lang="en-US" dirty="0" smtClean="0"/>
              <a:t>Regression diagnostics:</a:t>
            </a:r>
          </a:p>
          <a:p>
            <a:pPr lvl="1"/>
            <a:r>
              <a:rPr lang="en-US" dirty="0" smtClean="0"/>
              <a:t>Review of assumption checking</a:t>
            </a:r>
          </a:p>
          <a:p>
            <a:pPr lvl="1"/>
            <a:r>
              <a:rPr lang="en-US" dirty="0" smtClean="0"/>
              <a:t>Outliers</a:t>
            </a:r>
          </a:p>
          <a:p>
            <a:pPr lvl="1"/>
            <a:r>
              <a:rPr lang="en-US" dirty="0" smtClean="0"/>
              <a:t>Influence and leverage</a:t>
            </a:r>
          </a:p>
          <a:p>
            <a:pPr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does “control” mean?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Controlling or holding constant</a:t>
            </a:r>
          </a:p>
          <a:p>
            <a:r>
              <a:rPr lang="en-US"/>
              <a:t>Partial relationships and the added variable plot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Collinearity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problem of collinearity</a:t>
            </a:r>
          </a:p>
          <a:p>
            <a:pPr>
              <a:lnSpc>
                <a:spcPct val="90000"/>
              </a:lnSpc>
            </a:pPr>
            <a:r>
              <a:rPr lang="en-US"/>
              <a:t>Formal definition:</a:t>
            </a:r>
          </a:p>
          <a:p>
            <a:pPr lvl="1">
              <a:lnSpc>
                <a:spcPct val="90000"/>
              </a:lnSpc>
            </a:pPr>
            <a:r>
              <a:rPr lang="en-US"/>
              <a:t>Two predictors </a:t>
            </a:r>
            <a:r>
              <a:rPr lang="en-US" i="1"/>
              <a:t>X</a:t>
            </a:r>
            <a:r>
              <a:rPr lang="en-US" i="1" baseline="-25000"/>
              <a:t>1</a:t>
            </a:r>
            <a:r>
              <a:rPr lang="en-US" i="1"/>
              <a:t> </a:t>
            </a:r>
            <a:r>
              <a:rPr lang="en-US"/>
              <a:t>and </a:t>
            </a:r>
            <a:r>
              <a:rPr lang="en-US" i="1"/>
              <a:t>X</a:t>
            </a:r>
            <a:r>
              <a:rPr lang="en-US" i="1" baseline="-25000"/>
              <a:t>2</a:t>
            </a:r>
            <a:r>
              <a:rPr lang="en-US"/>
              <a:t> are collinear if there exist constants </a:t>
            </a:r>
            <a:r>
              <a:rPr lang="en-US" i="1"/>
              <a:t>c</a:t>
            </a:r>
            <a:r>
              <a:rPr lang="en-US" i="1" baseline="-25000"/>
              <a:t>1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25000"/>
              <a:t>2</a:t>
            </a:r>
            <a:r>
              <a:rPr lang="en-US"/>
              <a:t>, and </a:t>
            </a:r>
            <a:r>
              <a:rPr lang="en-US" i="1"/>
              <a:t>c</a:t>
            </a:r>
            <a:r>
              <a:rPr lang="en-US" i="1" baseline="-25000"/>
              <a:t>0</a:t>
            </a:r>
            <a:r>
              <a:rPr lang="en-US"/>
              <a:t> such that </a:t>
            </a:r>
            <a:r>
              <a:rPr lang="en-US" i="1"/>
              <a:t>c</a:t>
            </a:r>
            <a:r>
              <a:rPr lang="en-US" i="1" baseline="-25000"/>
              <a:t>1</a:t>
            </a:r>
            <a:r>
              <a:rPr lang="en-US" i="1"/>
              <a:t>X</a:t>
            </a:r>
            <a:r>
              <a:rPr lang="en-US" i="1" baseline="-25000"/>
              <a:t>1</a:t>
            </a:r>
            <a:r>
              <a:rPr lang="en-US" i="1"/>
              <a:t> + c</a:t>
            </a:r>
            <a:r>
              <a:rPr lang="en-US" i="1" baseline="-25000"/>
              <a:t>2</a:t>
            </a:r>
            <a:r>
              <a:rPr lang="en-US" i="1"/>
              <a:t>X</a:t>
            </a:r>
            <a:r>
              <a:rPr lang="en-US" i="1" baseline="-25000"/>
              <a:t>2</a:t>
            </a:r>
            <a:r>
              <a:rPr lang="en-US" i="1"/>
              <a:t> = c</a:t>
            </a:r>
            <a:r>
              <a:rPr lang="en-US" i="1" baseline="-25000"/>
              <a:t>0</a:t>
            </a:r>
            <a:r>
              <a:rPr lang="en-US" i="1"/>
              <a:t>.</a:t>
            </a:r>
          </a:p>
          <a:p>
            <a:pPr lvl="1">
              <a:lnSpc>
                <a:spcPct val="90000"/>
              </a:lnSpc>
            </a:pPr>
            <a:r>
              <a:rPr lang="en-US"/>
              <a:t>More generally, a set of </a:t>
            </a:r>
            <a:r>
              <a:rPr lang="en-US" i="1"/>
              <a:t>k </a:t>
            </a:r>
            <a:r>
              <a:rPr lang="en-US"/>
              <a:t>predictors is collinear if </a:t>
            </a:r>
            <a:r>
              <a:rPr lang="en-US" i="1"/>
              <a:t>c</a:t>
            </a:r>
            <a:r>
              <a:rPr lang="en-US" i="1" baseline="-25000"/>
              <a:t>1</a:t>
            </a:r>
            <a:r>
              <a:rPr lang="en-US" i="1"/>
              <a:t>X</a:t>
            </a:r>
            <a:r>
              <a:rPr lang="en-US" i="1" baseline="-25000"/>
              <a:t>1</a:t>
            </a:r>
            <a:r>
              <a:rPr lang="en-US" i="1"/>
              <a:t> + c</a:t>
            </a:r>
            <a:r>
              <a:rPr lang="en-US" i="1" baseline="-25000"/>
              <a:t>2</a:t>
            </a:r>
            <a:r>
              <a:rPr lang="en-US" i="1"/>
              <a:t>X</a:t>
            </a:r>
            <a:r>
              <a:rPr lang="en-US" i="1" baseline="-25000"/>
              <a:t>2</a:t>
            </a:r>
            <a:r>
              <a:rPr lang="en-US" i="1"/>
              <a:t> + … + c</a:t>
            </a:r>
            <a:r>
              <a:rPr lang="en-US" i="1" baseline="-25000"/>
              <a:t>k</a:t>
            </a:r>
            <a:r>
              <a:rPr lang="en-US" i="1"/>
              <a:t>X</a:t>
            </a:r>
            <a:r>
              <a:rPr lang="en-US" i="1" baseline="-25000"/>
              <a:t>k</a:t>
            </a:r>
            <a:r>
              <a:rPr lang="en-US" i="1"/>
              <a:t> = c</a:t>
            </a:r>
            <a:r>
              <a:rPr lang="en-US" i="1" baseline="-25000"/>
              <a:t>0</a:t>
            </a:r>
            <a:r>
              <a:rPr lang="en-US" i="1"/>
              <a:t>. </a:t>
            </a:r>
          </a:p>
          <a:p>
            <a:pPr>
              <a:lnSpc>
                <a:spcPct val="90000"/>
              </a:lnSpc>
            </a:pPr>
            <a:r>
              <a:rPr lang="en-US"/>
              <a:t>Collinearity is </a:t>
            </a:r>
            <a:r>
              <a:rPr lang="en-US" i="1"/>
              <a:t>not </a:t>
            </a:r>
            <a:r>
              <a:rPr lang="en-US"/>
              <a:t>synonymous with correlation among the predictors.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is collinearity a problem?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Hocking and Pendelton’s picket fence.</a:t>
            </a:r>
          </a:p>
          <a:p>
            <a:r>
              <a:rPr lang="en-US"/>
              <a:t>Implication: when a set of predictors is approximately collinear, estimation becomes unstable and standard errors become large.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Diagnosing collinearity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 dirty="0"/>
              <a:t>Correlations may be diagnostic if the data are multivariate normal.</a:t>
            </a:r>
          </a:p>
          <a:p>
            <a:r>
              <a:rPr lang="en-US" sz="2800" dirty="0"/>
              <a:t>The condition number: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An alternative form removes column means from </a:t>
            </a:r>
            <a:r>
              <a:rPr lang="en-US" sz="2800" b="1" dirty="0"/>
              <a:t>X</a:t>
            </a:r>
            <a:r>
              <a:rPr lang="en-US" sz="2800" b="1" dirty="0" smtClean="0"/>
              <a:t>.  </a:t>
            </a:r>
            <a:r>
              <a:rPr lang="en-US" sz="2800" dirty="0" smtClean="0"/>
              <a:t>Other options </a:t>
            </a:r>
            <a:r>
              <a:rPr lang="en-US" sz="2800" dirty="0" smtClean="0"/>
              <a:t>eliminate the intercept column or use a correlation metric</a:t>
            </a:r>
            <a:r>
              <a:rPr lang="en-US" sz="2800" dirty="0" smtClean="0"/>
              <a:t>.</a:t>
            </a:r>
            <a:endParaRPr lang="en-US" sz="2800" b="1" dirty="0"/>
          </a:p>
          <a:p>
            <a:pPr>
              <a:buNone/>
            </a:pPr>
            <a:endParaRPr lang="en-US" sz="2800" dirty="0"/>
          </a:p>
          <a:p>
            <a:pPr>
              <a:buFontTx/>
              <a:buNone/>
            </a:pPr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247816" name="Rectangle 8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252930" name="Equation" r:id="rId3" imgW="0" imgH="0" progId="Equation.3">
              <p:embed/>
            </p:oleObj>
          </a:graphicData>
        </a:graphic>
      </p:graphicFrame>
      <p:graphicFrame>
        <p:nvGraphicFramePr>
          <p:cNvPr id="247818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828800" y="3352800"/>
          <a:ext cx="4038600" cy="1030288"/>
        </p:xfrm>
        <a:graphic>
          <a:graphicData uri="http://schemas.openxmlformats.org/presentationml/2006/ole">
            <p:oleObj spid="_x0000_s252931" name="Equation" r:id="rId4" imgW="184140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186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Equation</vt:lpstr>
      <vt:lpstr>Psychology 202b Advanced Psychological Statistics, II</vt:lpstr>
      <vt:lpstr>Overview</vt:lpstr>
      <vt:lpstr>What does “control” mean?</vt:lpstr>
      <vt:lpstr>Collinearity</vt:lpstr>
      <vt:lpstr>Why is collinearity a problem?</vt:lpstr>
      <vt:lpstr>Diagnosing collinearity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39</cp:revision>
  <dcterms:created xsi:type="dcterms:W3CDTF">2007-01-07T21:57:11Z</dcterms:created>
  <dcterms:modified xsi:type="dcterms:W3CDTF">2011-02-08T15:01:38Z</dcterms:modified>
</cp:coreProperties>
</file>