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0" r:id="rId3"/>
    <p:sldId id="285" r:id="rId4"/>
    <p:sldId id="286" r:id="rId5"/>
    <p:sldId id="287" r:id="rId6"/>
    <p:sldId id="288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1320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F38F86DC-7047-4C85-9BD7-0EDE49A3A1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F93815-9344-4D3F-BE4E-A6933EA6877C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F0DC5-B4EE-4748-B44E-05293F59B0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DE19C-13C7-4ED1-8A6B-EBEAA149C0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A8187-FF32-4800-8B17-348BE02EAF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A9A261F-ADB3-442F-9045-8498F00808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7E630-1D97-4C3F-B9A9-00BEFEFC5C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F637F-CC89-4627-9ADE-3B218C5A20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5E492-252C-44AB-BD0D-91A1D5F5FD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39E46-CED3-4C02-B839-877E48AA13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11E79-0624-44FA-85AF-8AF0EB2833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88BE9-D6BB-4F16-84CA-9866AC144F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7B98E-BA85-4543-8011-F98BB20FC8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6860A-FE73-4137-ACF4-174318976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23BE1C-F411-412A-B1D7-2FF95A086A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February </a:t>
            </a:r>
            <a:r>
              <a:rPr lang="en-US" dirty="0" smtClean="0"/>
              <a:t>1, 2011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Multiple regression (review)</a:t>
            </a:r>
          </a:p>
          <a:p>
            <a:r>
              <a:rPr lang="en-US" dirty="0" smtClean="0"/>
              <a:t>Inference for multiple regression</a:t>
            </a:r>
            <a:endParaRPr lang="en-US" dirty="0"/>
          </a:p>
          <a:p>
            <a:r>
              <a:rPr lang="en-US" dirty="0" smtClean="0"/>
              <a:t>Added </a:t>
            </a:r>
            <a:r>
              <a:rPr lang="en-US" dirty="0"/>
              <a:t>variable plots (review)</a:t>
            </a:r>
          </a:p>
          <a:p>
            <a:r>
              <a:rPr lang="en-US" dirty="0"/>
              <a:t>Partial correlation</a:t>
            </a:r>
          </a:p>
          <a:p>
            <a:pPr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Inference for regression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Comparing variance that we understand to variance that we don’t understand.</a:t>
            </a:r>
          </a:p>
          <a:p>
            <a:r>
              <a:rPr lang="en-US"/>
              <a:t>The decomposition of the sum of squares.</a:t>
            </a:r>
          </a:p>
          <a:p>
            <a:r>
              <a:rPr lang="en-US"/>
              <a:t>The </a:t>
            </a:r>
            <a:r>
              <a:rPr lang="en-US" i="1"/>
              <a:t>F</a:t>
            </a:r>
            <a:r>
              <a:rPr lang="en-US"/>
              <a:t> statistic.</a:t>
            </a:r>
          </a:p>
          <a:p>
            <a:r>
              <a:rPr lang="en-US"/>
              <a:t>Inference through the </a:t>
            </a:r>
            <a:r>
              <a:rPr lang="en-US" i="1"/>
              <a:t>t</a:t>
            </a:r>
            <a:r>
              <a:rPr lang="en-US"/>
              <a:t> statistic.</a:t>
            </a:r>
          </a:p>
          <a:p>
            <a:r>
              <a:rPr lang="en-US"/>
              <a:t>Standard errors are available from the estimated error variance and (</a:t>
            </a:r>
            <a:r>
              <a:rPr lang="en-US" b="1"/>
              <a:t>X’X</a:t>
            </a:r>
            <a:r>
              <a:rPr lang="en-US"/>
              <a:t>)</a:t>
            </a:r>
            <a:r>
              <a:rPr lang="en-US" baseline="30000"/>
              <a:t>-1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errors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/>
              <a:t>Specifically, the matrix of squared standard errors and the covariance between the intercept and the slope is given by                   .</a:t>
            </a:r>
          </a:p>
          <a:p>
            <a:r>
              <a:rPr lang="en-US" sz="2800"/>
              <a:t>But where do we get that from?</a:t>
            </a:r>
          </a:p>
          <a:p>
            <a:r>
              <a:rPr lang="en-US" sz="2800"/>
              <a:t>Using the /inverse statement in </a:t>
            </a:r>
            <a:r>
              <a:rPr lang="en-US" sz="2800" i="1"/>
              <a:t>SAS</a:t>
            </a:r>
            <a:r>
              <a:rPr lang="en-US" sz="2800"/>
              <a:t>.</a:t>
            </a:r>
          </a:p>
          <a:p>
            <a:r>
              <a:rPr lang="en-US" sz="2800"/>
              <a:t>Implication: estimates of the intercept and the slope are negatively correlated.</a:t>
            </a:r>
          </a:p>
        </p:txBody>
      </p:sp>
      <p:graphicFrame>
        <p:nvGraphicFramePr>
          <p:cNvPr id="23347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581400" y="2362200"/>
          <a:ext cx="1905000" cy="682625"/>
        </p:xfrm>
        <a:graphic>
          <a:graphicData uri="http://schemas.openxmlformats.org/presentationml/2006/ole">
            <p:oleObj spid="_x0000_s233476" name="Equation" r:id="rId3" imgW="67284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Uses of standard errors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i="1"/>
              <a:t>t</a:t>
            </a:r>
            <a:r>
              <a:rPr lang="en-US"/>
              <a:t> test is equivalent to the </a:t>
            </a:r>
            <a:r>
              <a:rPr lang="en-US" i="1"/>
              <a:t>F</a:t>
            </a:r>
            <a:r>
              <a:rPr lang="en-US"/>
              <a:t> test in simple regression, but in multiple regression, gives an easier way to focus on single predictors.</a:t>
            </a:r>
          </a:p>
          <a:p>
            <a:r>
              <a:rPr lang="en-US"/>
              <a:t>Confidence intervals.</a:t>
            </a:r>
          </a:p>
          <a:p>
            <a:r>
              <a:rPr lang="en-US"/>
              <a:t>Confidence intervals for the conditional mean.</a:t>
            </a:r>
          </a:p>
          <a:p>
            <a:r>
              <a:rPr lang="en-US"/>
              <a:t>Confidence intervals for individual scores.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While we are on the subject of confidence intervals…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Your book’s explanations of how to interpret them would earn a grade of F in my class.</a:t>
            </a:r>
          </a:p>
          <a:p>
            <a:pPr>
              <a:lnSpc>
                <a:spcPct val="90000"/>
              </a:lnSpc>
            </a:pPr>
            <a:r>
              <a:rPr lang="en-US" sz="2800"/>
              <a:t>First bad interpretation: “There is a 95% chance that the </a:t>
            </a:r>
            <a:r>
              <a:rPr lang="en-US" sz="2800" i="1"/>
              <a:t>true </a:t>
            </a:r>
            <a:r>
              <a:rPr lang="en-US" sz="2800"/>
              <a:t>(but unknown) regression coefficient is somewhere within the range .809 to 3.171”</a:t>
            </a:r>
          </a:p>
          <a:p>
            <a:pPr>
              <a:lnSpc>
                <a:spcPct val="90000"/>
              </a:lnSpc>
            </a:pPr>
            <a:r>
              <a:rPr lang="en-US" sz="2800"/>
              <a:t>Second bad interpretation: “If we were to conduct this study 100 times, 95 times out of 100 the </a:t>
            </a:r>
            <a:r>
              <a:rPr lang="en-US" sz="2800" i="1"/>
              <a:t>b</a:t>
            </a:r>
            <a:r>
              <a:rPr lang="en-US" sz="2800"/>
              <a:t> would be within the range .809 to 3.171.”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7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2555</TotalTime>
  <Words>263</Words>
  <Application>Microsoft Office PowerPoint</Application>
  <PresentationFormat>On-screen Show (4:3)</PresentationFormat>
  <Paragraphs>29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Equation</vt:lpstr>
      <vt:lpstr>Psychology 202b Advanced Psychological Statistics, II</vt:lpstr>
      <vt:lpstr>Overview</vt:lpstr>
      <vt:lpstr>Inference for regression</vt:lpstr>
      <vt:lpstr>Standard errors</vt:lpstr>
      <vt:lpstr>Uses of standard errors</vt:lpstr>
      <vt:lpstr>While we are on the subject of confidence intervals…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38</cp:revision>
  <dcterms:created xsi:type="dcterms:W3CDTF">2007-01-07T21:57:11Z</dcterms:created>
  <dcterms:modified xsi:type="dcterms:W3CDTF">2011-02-02T17:51:55Z</dcterms:modified>
</cp:coreProperties>
</file>