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91" r:id="rId11"/>
    <p:sldId id="292" r:id="rId12"/>
    <p:sldId id="294" r:id="rId13"/>
    <p:sldId id="293" r:id="rId14"/>
    <p:sldId id="296" r:id="rId15"/>
    <p:sldId id="297" r:id="rId16"/>
    <p:sldId id="298" r:id="rId17"/>
    <p:sldId id="299" r:id="rId18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>
        <p:scale>
          <a:sx n="75" d="100"/>
          <a:sy n="75" d="100"/>
        </p:scale>
        <p:origin x="-1320" y="-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08306560-0411-4581-B074-5730F602829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854902-E1E6-435B-BE7E-A2DB576C5C0B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763E8-205C-4DA9-A537-6746264FDD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BBCF19-2800-4355-87F8-2A5DC423F5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450B8F-2814-433B-9859-BAFA17BEED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82AF535-C656-4AE0-A7A8-99109C5951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0301670-7839-47CD-8BA2-199F16CE54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7BCB5D-8B53-4839-850A-A8D9712011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FDE6AB-805B-4ECC-A3D6-1634E163D1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DAD8DD-16F9-4965-B943-A0F4694C73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55E0B-D52B-45B0-A3C1-F61E68830C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30878-FC08-46A2-B0E2-F8EDD85D38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0F0C1-7340-4939-B826-080823440C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B6B62E-E387-4348-9B09-37F067E7FC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C1928-DD47-4A60-9288-06B3DAA47D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E38ED5F-2704-4927-B2A5-B7F0564260D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sz="4000"/>
              <a:t>Psychology 202b</a:t>
            </a:r>
            <a:br>
              <a:rPr lang="en-US" sz="4000"/>
            </a:br>
            <a:r>
              <a:rPr lang="en-US" sz="4000"/>
              <a:t>Advanced Psychological Statistics, II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January </a:t>
            </a:r>
            <a:r>
              <a:rPr lang="en-US" dirty="0" smtClean="0"/>
              <a:t>25, 2011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Singularity and determinants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That last example produced a strange error message.</a:t>
            </a:r>
          </a:p>
          <a:p>
            <a:r>
              <a:rPr lang="en-US"/>
              <a:t>By describing the system of equations as </a:t>
            </a:r>
            <a:r>
              <a:rPr lang="en-US" i="1"/>
              <a:t>singular</a:t>
            </a:r>
            <a:r>
              <a:rPr lang="en-US"/>
              <a:t>, </a:t>
            </a:r>
            <a:r>
              <a:rPr lang="en-US" i="1"/>
              <a:t>R</a:t>
            </a:r>
            <a:r>
              <a:rPr lang="en-US"/>
              <a:t> is telling us that the matrix cannot be inverted.</a:t>
            </a:r>
          </a:p>
          <a:p>
            <a:r>
              <a:rPr lang="en-US"/>
              <a:t>Note the similarity of this language to terms used in physics: a black hole is nature’s divide-by-zero error.</a:t>
            </a:r>
            <a:endParaRPr lang="en-US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Singularity and determinants (cont.)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One way to determine if a matrix is singular is to examine its </a:t>
            </a:r>
            <a:r>
              <a:rPr lang="en-US" i="1"/>
              <a:t>determinant</a:t>
            </a:r>
            <a:r>
              <a:rPr lang="en-US"/>
              <a:t>.</a:t>
            </a:r>
          </a:p>
          <a:p>
            <a:r>
              <a:rPr lang="en-US"/>
              <a:t>The calculation of a determinant is complicated, and the idea of the determinant is defined in terms of that process. We won’t go there.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Singularity and determinants (cont.)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most common mathematical notation for the determinant of a matrix </a:t>
            </a:r>
            <a:r>
              <a:rPr lang="en-US" b="1"/>
              <a:t>A</a:t>
            </a:r>
            <a:r>
              <a:rPr lang="en-US"/>
              <a:t> is |</a:t>
            </a:r>
            <a:r>
              <a:rPr lang="en-US" b="1"/>
              <a:t>A</a:t>
            </a:r>
            <a:r>
              <a:rPr lang="en-US"/>
              <a:t>|.</a:t>
            </a:r>
          </a:p>
          <a:p>
            <a:r>
              <a:rPr lang="en-US"/>
              <a:t>For us, the determinant will be important because a square matrix is singular if and only if its determinant is zero.</a:t>
            </a:r>
          </a:p>
          <a:p>
            <a:r>
              <a:rPr lang="en-US"/>
              <a:t>(Illustration in </a:t>
            </a:r>
            <a:r>
              <a:rPr lang="en-US" i="1"/>
              <a:t>R</a:t>
            </a:r>
            <a:r>
              <a:rPr lang="en-US"/>
              <a:t>.)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Eigenvalues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scalar value </a:t>
            </a:r>
            <a:r>
              <a:rPr lang="el-GR"/>
              <a:t>λ</a:t>
            </a:r>
            <a:r>
              <a:rPr lang="en-US"/>
              <a:t> is an </a:t>
            </a:r>
            <a:r>
              <a:rPr lang="en-US" i="1"/>
              <a:t>eigenvalue</a:t>
            </a:r>
            <a:r>
              <a:rPr lang="en-US"/>
              <a:t> of a </a:t>
            </a:r>
            <a:r>
              <a:rPr lang="en-US" i="1"/>
              <a:t>k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 </a:t>
            </a:r>
            <a:r>
              <a:rPr lang="en-US" i="1">
                <a:sym typeface="Symbol" pitchFamily="18" charset="2"/>
              </a:rPr>
              <a:t>k </a:t>
            </a:r>
            <a:r>
              <a:rPr lang="en-US">
                <a:sym typeface="Symbol" pitchFamily="18" charset="2"/>
              </a:rPr>
              <a:t>square </a:t>
            </a:r>
            <a:r>
              <a:rPr lang="en-US"/>
              <a:t>matrix </a:t>
            </a:r>
            <a:r>
              <a:rPr lang="en-US" b="1"/>
              <a:t>A</a:t>
            </a:r>
            <a:r>
              <a:rPr lang="en-US"/>
              <a:t> if it satisfies |</a:t>
            </a:r>
            <a:r>
              <a:rPr lang="en-US" b="1"/>
              <a:t>A</a:t>
            </a:r>
            <a:r>
              <a:rPr lang="en-US"/>
              <a:t> – </a:t>
            </a:r>
            <a:r>
              <a:rPr lang="el-GR"/>
              <a:t>λ</a:t>
            </a:r>
            <a:r>
              <a:rPr lang="en-US" b="1"/>
              <a:t>I</a:t>
            </a:r>
            <a:r>
              <a:rPr lang="en-US"/>
              <a:t>| = 0, where </a:t>
            </a:r>
            <a:r>
              <a:rPr lang="en-US" b="1"/>
              <a:t>I </a:t>
            </a:r>
            <a:r>
              <a:rPr lang="en-US"/>
              <a:t>is the </a:t>
            </a:r>
            <a:r>
              <a:rPr lang="en-US" i="1"/>
              <a:t>k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 </a:t>
            </a:r>
            <a:r>
              <a:rPr lang="en-US" i="1">
                <a:sym typeface="Symbol" pitchFamily="18" charset="2"/>
              </a:rPr>
              <a:t>k </a:t>
            </a:r>
            <a:r>
              <a:rPr lang="en-US">
                <a:sym typeface="Symbol" pitchFamily="18" charset="2"/>
              </a:rPr>
              <a:t>identity matrix.</a:t>
            </a:r>
          </a:p>
          <a:p>
            <a:r>
              <a:rPr lang="en-US">
                <a:sym typeface="Symbol" pitchFamily="18" charset="2"/>
              </a:rPr>
              <a:t>Each eigenvalue has a corresponding </a:t>
            </a:r>
            <a:r>
              <a:rPr lang="en-US" i="1">
                <a:sym typeface="Symbol" pitchFamily="18" charset="2"/>
              </a:rPr>
              <a:t>eigenvector </a:t>
            </a:r>
            <a:r>
              <a:rPr lang="en-US" b="1">
                <a:sym typeface="Symbol" pitchFamily="18" charset="2"/>
              </a:rPr>
              <a:t>x</a:t>
            </a:r>
            <a:r>
              <a:rPr lang="en-US">
                <a:sym typeface="Symbol" pitchFamily="18" charset="2"/>
              </a:rPr>
              <a:t>, which satisfies </a:t>
            </a:r>
            <a:r>
              <a:rPr lang="en-US" b="1">
                <a:sym typeface="Symbol" pitchFamily="18" charset="2"/>
              </a:rPr>
              <a:t>Ax</a:t>
            </a:r>
            <a:r>
              <a:rPr lang="en-US">
                <a:sym typeface="Symbol" pitchFamily="18" charset="2"/>
              </a:rPr>
              <a:t> = </a:t>
            </a:r>
            <a:r>
              <a:rPr lang="el-GR"/>
              <a:t>λ</a:t>
            </a:r>
            <a:r>
              <a:rPr lang="en-US" b="1"/>
              <a:t>x</a:t>
            </a:r>
            <a:r>
              <a:rPr lang="en-US"/>
              <a:t>.</a:t>
            </a:r>
            <a:r>
              <a:rPr lang="en-US">
                <a:sym typeface="Symbol" pitchFamily="18" charset="2"/>
              </a:rPr>
              <a:t> </a:t>
            </a:r>
          </a:p>
          <a:p>
            <a:r>
              <a:rPr lang="en-US">
                <a:sym typeface="Symbol" pitchFamily="18" charset="2"/>
              </a:rPr>
              <a:t>Eigenvalues will be useful later on because they help us with linear transformations of matrices.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Why do matrices help with statistics?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sz="2800"/>
              <a:t>Imagine that you wish to calculate a variance.</a:t>
            </a:r>
          </a:p>
          <a:p>
            <a:r>
              <a:rPr lang="en-US" sz="2800"/>
              <a:t>The defining formula for the sample variance is </a:t>
            </a: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r>
              <a:rPr lang="en-US" sz="2800"/>
              <a:t>However, if we must do the calculations by hand, it is useful to know that the numerator is equivalent to </a:t>
            </a:r>
          </a:p>
        </p:txBody>
      </p:sp>
      <p:graphicFrame>
        <p:nvGraphicFramePr>
          <p:cNvPr id="21914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2743200" y="2819400"/>
          <a:ext cx="3048000" cy="1233488"/>
        </p:xfrm>
        <a:graphic>
          <a:graphicData uri="http://schemas.openxmlformats.org/presentationml/2006/ole">
            <p:oleObj spid="_x0000_s219140" name="Equation" r:id="rId3" imgW="1130040" imgH="457200" progId="Equation.3">
              <p:embed/>
            </p:oleObj>
          </a:graphicData>
        </a:graphic>
      </p:graphicFrame>
      <p:graphicFrame>
        <p:nvGraphicFramePr>
          <p:cNvPr id="219142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3352800" y="5105400"/>
          <a:ext cx="2365375" cy="990600"/>
        </p:xfrm>
        <a:graphic>
          <a:graphicData uri="http://schemas.openxmlformats.org/presentationml/2006/ole">
            <p:oleObj spid="_x0000_s219142" name="Equation" r:id="rId4" imgW="109188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do matrices help? (cont.)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(Simple illustration on board, followed by Raven example in </a:t>
            </a:r>
            <a:r>
              <a:rPr lang="en-US" i="1"/>
              <a:t>R</a:t>
            </a:r>
            <a:r>
              <a:rPr lang="en-US"/>
              <a:t>.)</a:t>
            </a:r>
          </a:p>
          <a:p>
            <a:r>
              <a:rPr lang="en-US"/>
              <a:t>So with creative use of matrices, a relatively complicated set of operations can be expressed as a single operation.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Another example of matrices helping.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sz="2800"/>
              <a:t>For simple linear regression, we estimate a slope by </a:t>
            </a:r>
          </a:p>
          <a:p>
            <a:pPr>
              <a:buFontTx/>
              <a:buNone/>
            </a:pPr>
            <a:endParaRPr lang="en-US" sz="2800"/>
          </a:p>
          <a:p>
            <a:endParaRPr lang="en-US" sz="2800"/>
          </a:p>
          <a:p>
            <a:r>
              <a:rPr lang="en-US" sz="2800"/>
              <a:t>Then we estimate the intercept by </a:t>
            </a:r>
          </a:p>
          <a:p>
            <a:endParaRPr lang="en-US" sz="2800"/>
          </a:p>
          <a:p>
            <a:pPr>
              <a:buFontTx/>
              <a:buNone/>
            </a:pPr>
            <a:endParaRPr lang="en-US" sz="2800"/>
          </a:p>
        </p:txBody>
      </p:sp>
      <p:graphicFrame>
        <p:nvGraphicFramePr>
          <p:cNvPr id="223236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846263" y="2209800"/>
          <a:ext cx="3622675" cy="1238250"/>
        </p:xfrm>
        <a:graphic>
          <a:graphicData uri="http://schemas.openxmlformats.org/presentationml/2006/ole">
            <p:oleObj spid="_x0000_s223236" name="Equation" r:id="rId3" imgW="1485720" imgH="507960" progId="Equation.3">
              <p:embed/>
            </p:oleObj>
          </a:graphicData>
        </a:graphic>
      </p:graphicFrame>
      <p:graphicFrame>
        <p:nvGraphicFramePr>
          <p:cNvPr id="223238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1676400" y="4267200"/>
          <a:ext cx="2362200" cy="684213"/>
        </p:xfrm>
        <a:graphic>
          <a:graphicData uri="http://schemas.openxmlformats.org/presentationml/2006/ole">
            <p:oleObj spid="_x0000_s223238" name="Equation" r:id="rId4" imgW="87624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Another example (cont.)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sz="2800"/>
              <a:t>In matrix form, this becomes</a:t>
            </a: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pPr>
              <a:buFontTx/>
              <a:buNone/>
            </a:pPr>
            <a:r>
              <a:rPr lang="en-US" sz="2800"/>
              <a:t>   where </a:t>
            </a:r>
            <a:r>
              <a:rPr lang="en-US" sz="2800" b="1"/>
              <a:t>X</a:t>
            </a:r>
            <a:r>
              <a:rPr lang="en-US" sz="2800"/>
              <a:t> is an </a:t>
            </a:r>
            <a:r>
              <a:rPr lang="en-US" sz="2800" i="1"/>
              <a:t>n</a:t>
            </a:r>
            <a:r>
              <a:rPr lang="en-US" sz="2800"/>
              <a:t> </a:t>
            </a:r>
            <a:r>
              <a:rPr lang="en-US" sz="2800">
                <a:sym typeface="Symbol" pitchFamily="18" charset="2"/>
              </a:rPr>
              <a:t> 2 matrix with ones in the first column and values of the predictor in the second column.</a:t>
            </a:r>
          </a:p>
          <a:p>
            <a:endParaRPr lang="en-US" sz="2800"/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endParaRPr lang="en-US" sz="2800"/>
          </a:p>
        </p:txBody>
      </p:sp>
      <p:graphicFrame>
        <p:nvGraphicFramePr>
          <p:cNvPr id="22630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133600" y="2362200"/>
          <a:ext cx="3124200" cy="1274763"/>
        </p:xfrm>
        <a:graphic>
          <a:graphicData uri="http://schemas.openxmlformats.org/presentationml/2006/ole">
            <p:oleObj spid="_x0000_s226308" name="Equation" r:id="rId3" imgW="124452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Continuing discussion of matrices.</a:t>
            </a:r>
          </a:p>
          <a:p>
            <a:pPr>
              <a:lnSpc>
                <a:spcPct val="90000"/>
              </a:lnSpc>
            </a:pPr>
            <a:r>
              <a:rPr lang="en-US"/>
              <a:t>Matrices in R.</a:t>
            </a:r>
          </a:p>
          <a:p>
            <a:pPr>
              <a:lnSpc>
                <a:spcPct val="90000"/>
              </a:lnSpc>
            </a:pPr>
            <a:r>
              <a:rPr lang="en-US"/>
              <a:t>The identity matrix.</a:t>
            </a:r>
          </a:p>
          <a:p>
            <a:pPr>
              <a:lnSpc>
                <a:spcPct val="90000"/>
              </a:lnSpc>
            </a:pPr>
            <a:r>
              <a:rPr lang="en-US"/>
              <a:t>Matrix inversion.</a:t>
            </a:r>
          </a:p>
          <a:p>
            <a:pPr>
              <a:lnSpc>
                <a:spcPct val="90000"/>
              </a:lnSpc>
            </a:pPr>
            <a:r>
              <a:rPr lang="en-US"/>
              <a:t>Singularity and determinants.</a:t>
            </a:r>
          </a:p>
          <a:p>
            <a:pPr>
              <a:lnSpc>
                <a:spcPct val="90000"/>
              </a:lnSpc>
            </a:pPr>
            <a:r>
              <a:rPr lang="en-US"/>
              <a:t>Eigenvalues.</a:t>
            </a:r>
          </a:p>
          <a:p>
            <a:pPr>
              <a:lnSpc>
                <a:spcPct val="90000"/>
              </a:lnSpc>
            </a:pPr>
            <a:r>
              <a:rPr lang="en-US"/>
              <a:t>A taste of why matrices are useful in statistics.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Matrices in R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Three ways to create a matrix in R:</a:t>
            </a:r>
          </a:p>
          <a:p>
            <a:pPr lvl="1"/>
            <a:r>
              <a:rPr lang="en-US"/>
              <a:t>cbind()</a:t>
            </a:r>
          </a:p>
          <a:p>
            <a:pPr lvl="1"/>
            <a:r>
              <a:rPr lang="en-US"/>
              <a:t>rbind()</a:t>
            </a:r>
          </a:p>
          <a:p>
            <a:pPr lvl="1"/>
            <a:r>
              <a:rPr lang="en-US"/>
              <a:t>matrix()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identity matrix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The </a:t>
            </a:r>
            <a:r>
              <a:rPr lang="en-US" sz="2800" i="1"/>
              <a:t>rank </a:t>
            </a:r>
            <a:r>
              <a:rPr lang="en-US" sz="2800"/>
              <a:t>of a matrix is the number of linearly independent rows or columns it has.</a:t>
            </a:r>
          </a:p>
          <a:p>
            <a:pPr>
              <a:lnSpc>
                <a:spcPct val="90000"/>
              </a:lnSpc>
            </a:pPr>
            <a:r>
              <a:rPr lang="en-US" sz="2800"/>
              <a:t>Example:                  has rank=3.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In contrast,                  has rank=2, because the 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last row is exactly two times the first row.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</p:txBody>
      </p:sp>
      <p:graphicFrame>
        <p:nvGraphicFramePr>
          <p:cNvPr id="201732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2590800" y="2438400"/>
          <a:ext cx="1422400" cy="1447800"/>
        </p:xfrm>
        <a:graphic>
          <a:graphicData uri="http://schemas.openxmlformats.org/presentationml/2006/ole">
            <p:oleObj spid="_x0000_s201732" name="Equation" r:id="rId3" imgW="698400" imgH="711000" progId="Equation.3">
              <p:embed/>
            </p:oleObj>
          </a:graphicData>
        </a:graphic>
      </p:graphicFrame>
      <p:graphicFrame>
        <p:nvGraphicFramePr>
          <p:cNvPr id="201734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2819400" y="3886200"/>
          <a:ext cx="1422400" cy="1447800"/>
        </p:xfrm>
        <a:graphic>
          <a:graphicData uri="http://schemas.openxmlformats.org/presentationml/2006/ole">
            <p:oleObj spid="_x0000_s201734" name="Equation" r:id="rId4" imgW="698400" imgH="71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identity matrix (cont.)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identity matrix </a:t>
            </a:r>
            <a:r>
              <a:rPr lang="en-US" b="1"/>
              <a:t>I </a:t>
            </a:r>
            <a:r>
              <a:rPr lang="en-US"/>
              <a:t>of rank </a:t>
            </a:r>
            <a:r>
              <a:rPr lang="en-US" i="1"/>
              <a:t>k</a:t>
            </a:r>
            <a:r>
              <a:rPr lang="en-US"/>
              <a:t> is defined as the </a:t>
            </a:r>
            <a:r>
              <a:rPr lang="en-US" i="1"/>
              <a:t>k </a:t>
            </a:r>
            <a:r>
              <a:rPr lang="en-US">
                <a:sym typeface="Symbol" pitchFamily="18" charset="2"/>
              </a:rPr>
              <a:t></a:t>
            </a:r>
            <a:r>
              <a:rPr lang="en-US" i="1">
                <a:sym typeface="Symbol" pitchFamily="18" charset="2"/>
              </a:rPr>
              <a:t> </a:t>
            </a:r>
            <a:r>
              <a:rPr lang="en-US" i="1"/>
              <a:t>k </a:t>
            </a:r>
            <a:r>
              <a:rPr lang="en-US"/>
              <a:t>diagonal matrix with all diagonal values equal to 1.</a:t>
            </a:r>
          </a:p>
          <a:p>
            <a:r>
              <a:rPr lang="en-US"/>
              <a:t>It is so called because any matrix of rank </a:t>
            </a:r>
            <a:r>
              <a:rPr lang="en-US" i="1"/>
              <a:t>k </a:t>
            </a:r>
            <a:r>
              <a:rPr lang="en-US"/>
              <a:t>that pre- or post-multiplies the identity matrix is equal to itself.</a:t>
            </a:r>
          </a:p>
          <a:p>
            <a:r>
              <a:rPr lang="en-US"/>
              <a:t>That is, </a:t>
            </a:r>
            <a:r>
              <a:rPr lang="en-US" b="1"/>
              <a:t>AI </a:t>
            </a:r>
            <a:r>
              <a:rPr lang="en-US"/>
              <a:t>= </a:t>
            </a:r>
            <a:r>
              <a:rPr lang="en-US" b="1"/>
              <a:t>A </a:t>
            </a:r>
            <a:r>
              <a:rPr lang="en-US"/>
              <a:t>= </a:t>
            </a:r>
            <a:r>
              <a:rPr lang="en-US" b="1"/>
              <a:t>IA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inverses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 i="1"/>
              <a:t>Inverse </a:t>
            </a:r>
            <a:r>
              <a:rPr lang="en-US"/>
              <a:t>of a square matrix </a:t>
            </a:r>
            <a:r>
              <a:rPr lang="en-US" b="1"/>
              <a:t>A</a:t>
            </a:r>
            <a:r>
              <a:rPr lang="en-US"/>
              <a:t> (denoted </a:t>
            </a:r>
            <a:r>
              <a:rPr lang="en-US" b="1"/>
              <a:t>A</a:t>
            </a:r>
            <a:r>
              <a:rPr lang="en-US" baseline="30000"/>
              <a:t>-1</a:t>
            </a:r>
            <a:r>
              <a:rPr lang="en-US"/>
              <a:t>) is the square matrix of the same rank such that </a:t>
            </a:r>
            <a:r>
              <a:rPr lang="en-US" b="1"/>
              <a:t>A A</a:t>
            </a:r>
            <a:r>
              <a:rPr lang="en-US" baseline="30000"/>
              <a:t>-1</a:t>
            </a:r>
            <a:r>
              <a:rPr lang="en-US"/>
              <a:t> = </a:t>
            </a:r>
            <a:r>
              <a:rPr lang="en-US" b="1"/>
              <a:t>A</a:t>
            </a:r>
            <a:r>
              <a:rPr lang="en-US" baseline="30000"/>
              <a:t>-1</a:t>
            </a:r>
            <a:r>
              <a:rPr lang="en-US" b="1"/>
              <a:t>A </a:t>
            </a:r>
            <a:r>
              <a:rPr lang="en-US"/>
              <a:t>= </a:t>
            </a:r>
            <a:r>
              <a:rPr lang="en-US" b="1"/>
              <a:t>I.</a:t>
            </a:r>
          </a:p>
          <a:p>
            <a:r>
              <a:rPr lang="en-US"/>
              <a:t>An easy way to understand the inverse is to think of it as the matrix equivalent of division.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inverses (cont.)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inverse of a diagonal matrix is simply the diagonal matrix containing the reciprocals of the original diagonal elements.</a:t>
            </a:r>
          </a:p>
          <a:p>
            <a:r>
              <a:rPr lang="en-US"/>
              <a:t>(Illustration in </a:t>
            </a:r>
            <a:r>
              <a:rPr lang="en-US" i="1"/>
              <a:t>R</a:t>
            </a:r>
            <a:r>
              <a:rPr lang="en-US"/>
              <a:t>.)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inverses (cont.)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sz="2800"/>
              <a:t>The inverse of a 2 </a:t>
            </a:r>
            <a:r>
              <a:rPr lang="en-US" sz="2800">
                <a:sym typeface="Symbol" pitchFamily="18" charset="2"/>
              </a:rPr>
              <a:t> 2 matrix is</a:t>
            </a:r>
          </a:p>
          <a:p>
            <a:endParaRPr lang="en-US" sz="2800">
              <a:sym typeface="Symbol" pitchFamily="18" charset="2"/>
            </a:endParaRPr>
          </a:p>
          <a:p>
            <a:endParaRPr lang="en-US" sz="2800">
              <a:sym typeface="Symbol" pitchFamily="18" charset="2"/>
            </a:endParaRPr>
          </a:p>
          <a:p>
            <a:endParaRPr lang="en-US" sz="2800">
              <a:sym typeface="Symbol" pitchFamily="18" charset="2"/>
            </a:endParaRPr>
          </a:p>
          <a:p>
            <a:pPr>
              <a:buFontTx/>
              <a:buNone/>
            </a:pPr>
            <a:r>
              <a:rPr lang="en-US" sz="2800">
                <a:sym typeface="Symbol" pitchFamily="18" charset="2"/>
              </a:rPr>
              <a:t>   where </a:t>
            </a:r>
            <a:r>
              <a:rPr lang="en-US" sz="2800" i="1">
                <a:sym typeface="Symbol" pitchFamily="18" charset="2"/>
              </a:rPr>
              <a:t>a</a:t>
            </a:r>
            <a:r>
              <a:rPr lang="en-US" sz="2800">
                <a:sym typeface="Symbol" pitchFamily="18" charset="2"/>
              </a:rPr>
              <a:t>, </a:t>
            </a:r>
            <a:r>
              <a:rPr lang="en-US" sz="2800" i="1">
                <a:sym typeface="Symbol" pitchFamily="18" charset="2"/>
              </a:rPr>
              <a:t>b</a:t>
            </a:r>
            <a:r>
              <a:rPr lang="en-US" sz="2800">
                <a:sym typeface="Symbol" pitchFamily="18" charset="2"/>
              </a:rPr>
              <a:t>, </a:t>
            </a:r>
            <a:r>
              <a:rPr lang="en-US" sz="2800" i="1">
                <a:sym typeface="Symbol" pitchFamily="18" charset="2"/>
              </a:rPr>
              <a:t>c</a:t>
            </a:r>
            <a:r>
              <a:rPr lang="en-US" sz="2800">
                <a:sym typeface="Symbol" pitchFamily="18" charset="2"/>
              </a:rPr>
              <a:t>, and </a:t>
            </a:r>
            <a:r>
              <a:rPr lang="en-US" sz="2800" i="1">
                <a:sym typeface="Symbol" pitchFamily="18" charset="2"/>
              </a:rPr>
              <a:t>d</a:t>
            </a:r>
            <a:r>
              <a:rPr lang="en-US" sz="2800">
                <a:sym typeface="Symbol" pitchFamily="18" charset="2"/>
              </a:rPr>
              <a:t> are the upper left, upper right, lower left, and lower right elements of the matrix.</a:t>
            </a:r>
          </a:p>
          <a:p>
            <a:endParaRPr lang="en-US" sz="2800">
              <a:sym typeface="Symbol" pitchFamily="18" charset="2"/>
            </a:endParaRPr>
          </a:p>
          <a:p>
            <a:pPr>
              <a:buFontTx/>
              <a:buNone/>
            </a:pPr>
            <a:endParaRPr lang="en-US" sz="2800">
              <a:sym typeface="Symbol" pitchFamily="18" charset="2"/>
            </a:endParaRPr>
          </a:p>
        </p:txBody>
      </p:sp>
      <p:graphicFrame>
        <p:nvGraphicFramePr>
          <p:cNvPr id="20787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828800" y="2224088"/>
          <a:ext cx="4038600" cy="1182687"/>
        </p:xfrm>
        <a:graphic>
          <a:graphicData uri="http://schemas.openxmlformats.org/presentationml/2006/ole">
            <p:oleObj spid="_x0000_s207876" name="Equation" r:id="rId3" imgW="156204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inverses (cont.)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inverses of matrices of higher rank are tedious to calculate by hand.</a:t>
            </a:r>
          </a:p>
          <a:p>
            <a:r>
              <a:rPr lang="en-US"/>
              <a:t>Fortunately, </a:t>
            </a:r>
            <a:r>
              <a:rPr lang="en-US" i="1"/>
              <a:t>R</a:t>
            </a:r>
            <a:r>
              <a:rPr lang="en-US"/>
              <a:t> can invert matrices for us.</a:t>
            </a:r>
          </a:p>
          <a:p>
            <a:r>
              <a:rPr lang="en-US"/>
              <a:t>(Digression in </a:t>
            </a:r>
            <a:r>
              <a:rPr lang="en-US" i="1"/>
              <a:t>R</a:t>
            </a:r>
            <a:r>
              <a:rPr lang="en-US"/>
              <a:t>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2411</TotalTime>
  <Words>683</Words>
  <Application>Microsoft Office PowerPoint</Application>
  <PresentationFormat>On-screen Show (4:3)</PresentationFormat>
  <Paragraphs>84</Paragraphs>
  <Slides>17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Default Design</vt:lpstr>
      <vt:lpstr>Equation</vt:lpstr>
      <vt:lpstr>Psychology 202b Advanced Psychological Statistics, II</vt:lpstr>
      <vt:lpstr>Overview</vt:lpstr>
      <vt:lpstr>Matrices in R</vt:lpstr>
      <vt:lpstr>The identity matrix</vt:lpstr>
      <vt:lpstr>The identity matrix (cont.)</vt:lpstr>
      <vt:lpstr>Matrix inverses</vt:lpstr>
      <vt:lpstr>Matrix inverses (cont.)</vt:lpstr>
      <vt:lpstr>Matrix inverses (cont.)</vt:lpstr>
      <vt:lpstr>Matrix inverses (cont.)</vt:lpstr>
      <vt:lpstr>Singularity and determinants</vt:lpstr>
      <vt:lpstr>Singularity and determinants (cont.)</vt:lpstr>
      <vt:lpstr>Singularity and determinants (cont.)</vt:lpstr>
      <vt:lpstr>Eigenvalues</vt:lpstr>
      <vt:lpstr>Why do matrices help with statistics?</vt:lpstr>
      <vt:lpstr>Why do matrices help? (cont.)</vt:lpstr>
      <vt:lpstr>Another example of matrices helping.</vt:lpstr>
      <vt:lpstr>Another example (cont.)</vt:lpstr>
    </vt:vector>
  </TitlesOfParts>
  <Company>UC Santa Cruz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 Jack L. Vevea</cp:lastModifiedBy>
  <cp:revision>29</cp:revision>
  <dcterms:created xsi:type="dcterms:W3CDTF">2007-01-07T21:57:11Z</dcterms:created>
  <dcterms:modified xsi:type="dcterms:W3CDTF">2011-01-25T21:00:21Z</dcterms:modified>
</cp:coreProperties>
</file>