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2" r:id="rId3"/>
    <p:sldId id="346" r:id="rId4"/>
    <p:sldId id="347" r:id="rId5"/>
    <p:sldId id="348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A913CE-D478-48B4-A253-8217B929160F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98085D-D5D6-44C4-80F7-CF78C6390A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01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90"/>
            <a:ext cx="550545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1CA495B-D546-4E14-8BCE-D7D8FF4C8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5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0139A-1A3B-4A68-967A-5BFAC986127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00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D71B2-8EC3-4A41-BA70-59CB9CD09BA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0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800C8-E7C4-41D1-A639-40C818CAB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EA6C8-37B7-4F61-B0BA-79F33EDF7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388F9-0FA8-4930-9F30-698F46DA4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A132-7077-4CEC-96B3-A421975A3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095B-44DE-436D-A7D4-A197BC399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63E5B-198D-45C9-801B-809F5A653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4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5153C-E0AC-4842-B180-327D513C1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CFCFF-5551-45E7-9A6E-057457720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3F302-0F9C-4D2D-B13F-A0AF0251D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6F303-E01F-45FD-A19F-1DCFEBA2F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95DF-95BD-4205-BE00-B470901D4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9D9C3-95E5-4E67-9C18-FC37F9337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AF968-88A6-443C-8A03-C85BFCC38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9C88-F2F1-49BC-96B6-1728594CB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291B3D-1336-4111-8A11-5F503B0DC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Psychology 202a</a:t>
            </a:r>
            <a:br>
              <a:rPr lang="en-US" sz="4000"/>
            </a:br>
            <a:r>
              <a:rPr lang="en-US" sz="400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en-US"/>
              <a:t>December 8, 2020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It’s the question that matters.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76200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Note that both of those examples </a:t>
            </a:r>
            <a:r>
              <a:rPr lang="en-US" sz="2800" i="1" dirty="0"/>
              <a:t>could</a:t>
            </a:r>
            <a:r>
              <a:rPr lang="en-US" sz="2800" dirty="0"/>
              <a:t> be fixed effects under the right circumstances:</a:t>
            </a:r>
          </a:p>
          <a:p>
            <a:pPr lvl="1" eaLnBrk="1" hangingPunct="1"/>
            <a:r>
              <a:rPr lang="en-US" sz="2400" dirty="0"/>
              <a:t>An administrator of a group of hospitals is interested in comparing patient outcomes in his particular hospitals.</a:t>
            </a:r>
          </a:p>
          <a:p>
            <a:pPr lvl="1" eaLnBrk="1" hangingPunct="1"/>
            <a:r>
              <a:rPr lang="en-US" sz="2400" dirty="0"/>
              <a:t>A high school principal is interested in comparing student achievement for his particular teachers.</a:t>
            </a:r>
          </a:p>
        </p:txBody>
      </p:sp>
      <p:sp>
        <p:nvSpPr>
          <p:cNvPr id="1126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18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null hypothesis changes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7848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If Factor A is a random effect, the null hypothesis changes.</a:t>
            </a:r>
          </a:p>
          <a:p>
            <a:pPr eaLnBrk="1" hangingPunct="1"/>
            <a:r>
              <a:rPr lang="en-US" sz="2800" dirty="0"/>
              <a:t>Fixed effects:</a:t>
            </a:r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Random effects:</a:t>
            </a:r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</p:txBody>
      </p:sp>
      <p:graphicFrame>
        <p:nvGraphicFramePr>
          <p:cNvPr id="8192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09800" y="2971800"/>
          <a:ext cx="52578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1358640" imgH="228600" progId="Equation.3">
                  <p:embed/>
                </p:oleObj>
              </mc:Choice>
              <mc:Fallback>
                <p:oleObj name="Equation" r:id="rId3" imgW="1358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5257800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133600" y="4648200"/>
          <a:ext cx="32004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774360" imgH="253800" progId="Equation.3">
                  <p:embed/>
                </p:oleObj>
              </mc:Choice>
              <mc:Fallback>
                <p:oleObj name="Equation" r:id="rId5" imgW="7743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648200"/>
                        <a:ext cx="3200400" cy="1049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6421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Two-way ANOVA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In two-way ANOVA, the presence of a random-effects factor changes more than the null hypothesis.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If factor A is a random effect, test factor B using the interaction mean square in the denominator of the </a:t>
            </a:r>
            <a:r>
              <a:rPr lang="en-US" i="1" dirty="0"/>
              <a:t>F</a:t>
            </a:r>
            <a:r>
              <a:rPr lang="en-US" dirty="0"/>
              <a:t> statistic.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If factor B is a random effect, test factor A using the interaction mean square in the denominator of the </a:t>
            </a:r>
            <a:r>
              <a:rPr lang="en-US" i="1" dirty="0"/>
              <a:t>F</a:t>
            </a:r>
            <a:r>
              <a:rPr lang="en-US" dirty="0"/>
              <a:t> statistic.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6025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Next time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Final exam study guide</a:t>
            </a:r>
          </a:p>
          <a:p>
            <a:pPr eaLnBrk="1" hangingPunct="1"/>
            <a:r>
              <a:rPr lang="en-US" dirty="0"/>
              <a:t>Q and A on Thursday</a:t>
            </a:r>
          </a:p>
        </p:txBody>
      </p:sp>
    </p:spTree>
    <p:extLst>
      <p:ext uri="{BB962C8B-B14F-4D97-AF65-F5344CB8AC3E}">
        <p14:creationId xmlns:p14="http://schemas.microsoft.com/office/powerpoint/2010/main" val="330381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ANOVA with unbalanced data</a:t>
            </a:r>
          </a:p>
          <a:p>
            <a:r>
              <a:rPr lang="en-US" sz="2800" dirty="0"/>
              <a:t>Random and mixed effects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Kelly-Nils example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580" y="381000"/>
            <a:ext cx="8316220" cy="689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43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ANOVA with unbalanced data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 general, if the lack of balance is not telling us something profound about the world…</a:t>
            </a:r>
          </a:p>
          <a:p>
            <a:pPr eaLnBrk="1" hangingPunct="1"/>
            <a:r>
              <a:rPr lang="en-US" dirty="0"/>
              <a:t>…then the Type III sum of squares provides a solution to the problem of unbalanced designs.</a:t>
            </a:r>
          </a:p>
          <a:p>
            <a:pPr eaLnBrk="1" hangingPunct="1"/>
            <a:r>
              <a:rPr lang="en-US" dirty="0"/>
              <a:t>The TA sex example.</a:t>
            </a:r>
          </a:p>
        </p:txBody>
      </p:sp>
    </p:spTree>
    <p:extLst>
      <p:ext uri="{BB962C8B-B14F-4D97-AF65-F5344CB8AC3E}">
        <p14:creationId xmlns:p14="http://schemas.microsoft.com/office/powerpoint/2010/main" val="641275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Kelly &amp; Nils, Revisited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74638"/>
            <a:ext cx="82700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68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ANOVA with random effects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Distinguish between fixed effects and random effects.</a:t>
            </a:r>
          </a:p>
          <a:p>
            <a:pPr eaLnBrk="1" hangingPunct="1"/>
            <a:r>
              <a:rPr lang="en-US"/>
              <a:t>If both are present, then we have a mixed-effects ANOVA.</a:t>
            </a:r>
          </a:p>
        </p:txBody>
      </p:sp>
    </p:spTree>
    <p:extLst>
      <p:ext uri="{BB962C8B-B14F-4D97-AF65-F5344CB8AC3E}">
        <p14:creationId xmlns:p14="http://schemas.microsoft.com/office/powerpoint/2010/main" val="159010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Fixed-effects Factors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It may be easiest to understand random-effects factors by contrasting them with the more familiar fixed-effects factors.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Fixed-effects factors are those in which the populations to which we wish to generalize are precisely the levels represented in our analysis.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Eysenck’s levels of processing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Eysenck’s age groups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Our three practice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Our two reward conditions</a:t>
            </a:r>
          </a:p>
          <a:p>
            <a:pPr lvl="1" eaLnBrk="1" hangingPunct="1">
              <a:lnSpc>
                <a:spcPct val="80000"/>
              </a:lnSpc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61248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Random-effects Factors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Sometimes the levels represented in our analysis are an arbitrary sample of a universe of possible levels.</a:t>
            </a:r>
          </a:p>
          <a:p>
            <a:pPr eaLnBrk="1" hangingPunct="1"/>
            <a:r>
              <a:rPr lang="en-US" dirty="0"/>
              <a:t>When that is true, we refer to the factor as a random-effects factor.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8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Examples of Random-effects Factors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Patients in hospitals </a:t>
            </a:r>
          </a:p>
          <a:p>
            <a:pPr lvl="1" eaLnBrk="1" hangingPunct="1"/>
            <a:r>
              <a:rPr lang="en-US"/>
              <a:t>If the interest is in how means vary across hospitals in general, hospital is a random effect.</a:t>
            </a:r>
          </a:p>
          <a:p>
            <a:pPr eaLnBrk="1" hangingPunct="1"/>
            <a:r>
              <a:rPr lang="en-US"/>
              <a:t>Pupils taught by different teachers</a:t>
            </a:r>
          </a:p>
          <a:p>
            <a:pPr lvl="1" eaLnBrk="1" hangingPunct="1"/>
            <a:r>
              <a:rPr lang="en-US"/>
              <a:t>If the interest is in how student outcome means vary across teachers in general, teacher is a random effect.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935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5246</TotalTime>
  <Words>399</Words>
  <Application>Microsoft Office PowerPoint</Application>
  <PresentationFormat>On-screen Show (4:3)</PresentationFormat>
  <Paragraphs>52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Default Design</vt:lpstr>
      <vt:lpstr>Equation</vt:lpstr>
      <vt:lpstr>Psychology 202a Advanced Psychological Statistics</vt:lpstr>
      <vt:lpstr>The plan for today</vt:lpstr>
      <vt:lpstr>The Kelly-Nils example</vt:lpstr>
      <vt:lpstr>ANOVA with unbalanced data</vt:lpstr>
      <vt:lpstr>Kelly &amp; Nils, Revisited</vt:lpstr>
      <vt:lpstr>ANOVA with random effects</vt:lpstr>
      <vt:lpstr>Fixed-effects Factors</vt:lpstr>
      <vt:lpstr>Random-effects Factors</vt:lpstr>
      <vt:lpstr>Examples of Random-effects Factors</vt:lpstr>
      <vt:lpstr>It’s the question that matters.</vt:lpstr>
      <vt:lpstr>The null hypothesis changes</vt:lpstr>
      <vt:lpstr>Two-way ANOVA</vt:lpstr>
      <vt:lpstr>Next time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74</cp:revision>
  <cp:lastPrinted>2019-12-10T17:53:30Z</cp:lastPrinted>
  <dcterms:created xsi:type="dcterms:W3CDTF">2007-01-07T21:57:11Z</dcterms:created>
  <dcterms:modified xsi:type="dcterms:W3CDTF">2020-12-08T18:16:28Z</dcterms:modified>
</cp:coreProperties>
</file>