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2" r:id="rId3"/>
    <p:sldId id="334" r:id="rId4"/>
    <p:sldId id="347" r:id="rId5"/>
    <p:sldId id="335" r:id="rId6"/>
    <p:sldId id="336" r:id="rId7"/>
    <p:sldId id="337" r:id="rId8"/>
    <p:sldId id="348" r:id="rId9"/>
    <p:sldId id="349" r:id="rId10"/>
    <p:sldId id="345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A913CE-D478-48B4-A253-8217B929160F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98085D-D5D6-44C4-80F7-CF78C6390A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01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CA495B-D546-4E14-8BCE-D7D8FF4C8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5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0139A-1A3B-4A68-967A-5BFAC986127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00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D71B2-8EC3-4A41-BA70-59CB9CD09BA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0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800C8-E7C4-41D1-A639-40C818CAB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EA6C8-37B7-4F61-B0BA-79F33EDF7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388F9-0FA8-4930-9F30-698F46DA4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132-7077-4CEC-96B3-A421975A3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095B-44DE-436D-A7D4-A197BC399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5153C-E0AC-4842-B180-327D513C1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CFCFF-5551-45E7-9A6E-057457720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3F302-0F9C-4D2D-B13F-A0AF0251D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6F303-E01F-45FD-A19F-1DCFEBA2F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795DF-95BD-4205-BE00-B470901D4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9D9C3-95E5-4E67-9C18-FC37F9337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AF968-88A6-443C-8A03-C85BFCC38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9C88-F2F1-49BC-96B6-1728594CB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291B3D-1336-4111-8A11-5F503B0DC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Psychology 202a</a:t>
            </a:r>
            <a:br>
              <a:rPr lang="en-US" sz="4000"/>
            </a:br>
            <a:r>
              <a:rPr lang="en-US" sz="400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December 3,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Next time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Unbalanced designs.</a:t>
            </a:r>
          </a:p>
          <a:p>
            <a:pPr eaLnBrk="1" hangingPunct="1"/>
            <a:r>
              <a:rPr lang="en-US"/>
              <a:t>Random-effects </a:t>
            </a:r>
            <a:r>
              <a:rPr lang="en-US" dirty="0"/>
              <a:t>ANOVA </a:t>
            </a:r>
            <a:r>
              <a:rPr lang="en-US"/>
              <a:t>models.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1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800" dirty="0"/>
              <a:t>Recapping coding for two-way ANOVA</a:t>
            </a:r>
          </a:p>
          <a:p>
            <a:r>
              <a:rPr lang="en-US" sz="2800" dirty="0"/>
              <a:t>The nested </a:t>
            </a:r>
            <a:r>
              <a:rPr lang="en-US" sz="2800" i="1" dirty="0"/>
              <a:t>F </a:t>
            </a:r>
            <a:r>
              <a:rPr lang="en-US" sz="2800" dirty="0"/>
              <a:t>test</a:t>
            </a:r>
          </a:p>
          <a:p>
            <a:r>
              <a:rPr lang="en-US" sz="2800" dirty="0"/>
              <a:t>Another two-way ANOVA example</a:t>
            </a:r>
          </a:p>
          <a:p>
            <a:r>
              <a:rPr lang="en-US" sz="2800" dirty="0"/>
              <a:t>An important question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Two-way ANOVA and the linear model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Code each factor exactly as you would for a one-way ANOVA</a:t>
            </a:r>
          </a:p>
          <a:p>
            <a:r>
              <a:rPr lang="en-US" dirty="0"/>
              <a:t>Calculate pairwise products of the two coding 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nested </a:t>
            </a:r>
            <a:r>
              <a:rPr lang="en-US" i="1"/>
              <a:t>F</a:t>
            </a:r>
            <a:r>
              <a:rPr lang="en-US"/>
              <a:t> test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 of nested models</a:t>
            </a:r>
          </a:p>
          <a:p>
            <a:pPr lvl="1"/>
            <a:r>
              <a:rPr lang="en-US"/>
              <a:t>One model is nested within another if it is possible to change the more complex model into the simpler one by constraining parameters.</a:t>
            </a:r>
          </a:p>
          <a:p>
            <a:r>
              <a:rPr lang="en-US"/>
              <a:t>Testing for change when a model is nested within another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224373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nested </a:t>
            </a:r>
            <a:r>
              <a:rPr lang="en-US" i="1"/>
              <a:t>F </a:t>
            </a:r>
            <a:r>
              <a:rPr lang="en-US"/>
              <a:t>test (cont.)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SS</a:t>
            </a:r>
            <a:r>
              <a:rPr lang="en-US" i="1" baseline="-25000"/>
              <a:t>change</a:t>
            </a:r>
            <a:r>
              <a:rPr lang="en-US" i="1"/>
              <a:t> = SS</a:t>
            </a:r>
            <a:r>
              <a:rPr lang="en-US" i="1" baseline="-25000"/>
              <a:t>complex model </a:t>
            </a:r>
            <a:r>
              <a:rPr lang="en-US" i="1"/>
              <a:t> - SS</a:t>
            </a:r>
            <a:r>
              <a:rPr lang="en-US" i="1" baseline="-25000"/>
              <a:t>simple model</a:t>
            </a:r>
          </a:p>
          <a:p>
            <a:r>
              <a:rPr lang="en-US" i="1"/>
              <a:t>df</a:t>
            </a:r>
            <a:r>
              <a:rPr lang="en-US" i="1" baseline="-25000"/>
              <a:t>change</a:t>
            </a:r>
            <a:r>
              <a:rPr lang="en-US" i="1"/>
              <a:t> = df</a:t>
            </a:r>
            <a:r>
              <a:rPr lang="en-US" i="1" baseline="-25000"/>
              <a:t>complex model </a:t>
            </a:r>
            <a:r>
              <a:rPr lang="en-US" i="1"/>
              <a:t> - df</a:t>
            </a:r>
            <a:r>
              <a:rPr lang="en-US" i="1" baseline="-25000"/>
              <a:t>simple model</a:t>
            </a:r>
          </a:p>
          <a:p>
            <a:r>
              <a:rPr lang="en-US" i="1"/>
              <a:t>MS</a:t>
            </a:r>
            <a:r>
              <a:rPr lang="en-US" i="1" baseline="-25000"/>
              <a:t>change</a:t>
            </a:r>
            <a:r>
              <a:rPr lang="en-US" i="1"/>
              <a:t> = SS</a:t>
            </a:r>
            <a:r>
              <a:rPr lang="en-US" i="1" baseline="-25000"/>
              <a:t>change</a:t>
            </a:r>
            <a:r>
              <a:rPr lang="en-US" i="1"/>
              <a:t> / df</a:t>
            </a:r>
            <a:r>
              <a:rPr lang="en-US" i="1" baseline="-25000"/>
              <a:t>change</a:t>
            </a:r>
          </a:p>
          <a:p>
            <a:r>
              <a:rPr lang="en-US" i="1"/>
              <a:t>F</a:t>
            </a:r>
            <a:r>
              <a:rPr lang="en-US" i="1" baseline="-25000"/>
              <a:t>change</a:t>
            </a:r>
            <a:r>
              <a:rPr lang="en-US" i="1"/>
              <a:t> = MS</a:t>
            </a:r>
            <a:r>
              <a:rPr lang="en-US" i="1" baseline="-25000"/>
              <a:t>change </a:t>
            </a:r>
            <a:r>
              <a:rPr lang="en-US" i="1"/>
              <a:t>/ MS</a:t>
            </a:r>
            <a:r>
              <a:rPr lang="en-US" i="1" baseline="-25000"/>
              <a:t>error, complex model</a:t>
            </a:r>
          </a:p>
          <a:p>
            <a:endParaRPr lang="en-US" i="1" baseline="-25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Kelly and Nils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Completing sparse ANOVA tables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ANOVA tables may be completed from surprisingly sparse information.</a:t>
            </a:r>
          </a:p>
          <a:p>
            <a:pPr eaLnBrk="1" hangingPunct="1"/>
            <a:r>
              <a:rPr lang="en-US" dirty="0"/>
              <a:t>This is a common way of checking your understanding of ANOVA structure on exams.</a:t>
            </a:r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43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CAECD-7FDD-4DAD-BD19-CEFA1622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important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3F00D-3EF0-4232-A4D6-1BF9C3D0C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just learned about a new inferential method. What should we ask next?</a:t>
            </a:r>
          </a:p>
        </p:txBody>
      </p:sp>
    </p:spTree>
    <p:extLst>
      <p:ext uri="{BB962C8B-B14F-4D97-AF65-F5344CB8AC3E}">
        <p14:creationId xmlns:p14="http://schemas.microsoft.com/office/powerpoint/2010/main" val="2372821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9E372-DBEB-4EAB-AA0D-45E154B3A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Two-way ANOVA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36CED-36C5-4277-9DCD-ACEAFD82A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Independence between groups</a:t>
            </a:r>
          </a:p>
          <a:p>
            <a:r>
              <a:rPr lang="en-US" dirty="0"/>
              <a:t>Independence within groups</a:t>
            </a:r>
          </a:p>
          <a:p>
            <a:r>
              <a:rPr lang="en-US" dirty="0"/>
              <a:t>Equal variability in all populations (defined by cells of the crossed design)</a:t>
            </a:r>
          </a:p>
          <a:p>
            <a:r>
              <a:rPr lang="en-US" dirty="0"/>
              <a:t>Normally distributed data in all populations</a:t>
            </a:r>
          </a:p>
          <a:p>
            <a:r>
              <a:rPr lang="en-US" dirty="0"/>
              <a:t>In other words, the obvious generalization of one-factor ANOVA assumptions…</a:t>
            </a:r>
          </a:p>
          <a:p>
            <a:r>
              <a:rPr lang="en-US" dirty="0"/>
              <a:t>…which were the obvious generalizations of the two-sample </a:t>
            </a:r>
            <a:r>
              <a:rPr lang="en-US" i="1" dirty="0"/>
              <a:t>t</a:t>
            </a:r>
            <a:r>
              <a:rPr lang="en-US" dirty="0"/>
              <a:t> test’s assumptions</a:t>
            </a:r>
          </a:p>
        </p:txBody>
      </p:sp>
    </p:spTree>
    <p:extLst>
      <p:ext uri="{BB962C8B-B14F-4D97-AF65-F5344CB8AC3E}">
        <p14:creationId xmlns:p14="http://schemas.microsoft.com/office/powerpoint/2010/main" val="320234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5256</TotalTime>
  <Words>244</Words>
  <Application>Microsoft Office PowerPoint</Application>
  <PresentationFormat>On-screen Show (4:3)</PresentationFormat>
  <Paragraphs>41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Psychology 202a Advanced Psychological Statistics</vt:lpstr>
      <vt:lpstr>The plan for today</vt:lpstr>
      <vt:lpstr>Two-way ANOVA and the linear model</vt:lpstr>
      <vt:lpstr>The nested F test</vt:lpstr>
      <vt:lpstr>The nested F test (cont.)</vt:lpstr>
      <vt:lpstr>Another example</vt:lpstr>
      <vt:lpstr>Completing sparse ANOVA tables</vt:lpstr>
      <vt:lpstr>An important question</vt:lpstr>
      <vt:lpstr>Two-way ANOVA assumptions</vt:lpstr>
      <vt:lpstr>Next time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73</cp:revision>
  <cp:lastPrinted>2020-12-03T17:50:18Z</cp:lastPrinted>
  <dcterms:created xsi:type="dcterms:W3CDTF">2007-01-07T21:57:11Z</dcterms:created>
  <dcterms:modified xsi:type="dcterms:W3CDTF">2020-12-03T18:19:38Z</dcterms:modified>
</cp:coreProperties>
</file>