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2" r:id="rId3"/>
    <p:sldId id="345" r:id="rId4"/>
    <p:sldId id="346" r:id="rId5"/>
    <p:sldId id="347" r:id="rId6"/>
    <p:sldId id="348" r:id="rId7"/>
    <p:sldId id="349" r:id="rId8"/>
    <p:sldId id="344" r:id="rId9"/>
    <p:sldId id="329" r:id="rId10"/>
    <p:sldId id="330" r:id="rId11"/>
    <p:sldId id="331" r:id="rId12"/>
    <p:sldId id="332" r:id="rId13"/>
    <p:sldId id="333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A913CE-D478-48B4-A253-8217B929160F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98085D-D5D6-44C4-80F7-CF78C6390A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01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CA495B-D546-4E14-8BCE-D7D8FF4C8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5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0139A-1A3B-4A68-967A-5BFAC986127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00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D71B2-8EC3-4A41-BA70-59CB9CD09BA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0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800C8-E7C4-41D1-A639-40C818CAB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EA6C8-37B7-4F61-B0BA-79F33EDF7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388F9-0FA8-4930-9F30-698F46DA4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132-7077-4CEC-96B3-A421975A3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095B-44DE-436D-A7D4-A197BC399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5153C-E0AC-4842-B180-327D513C1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CFCFF-5551-45E7-9A6E-057457720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3F302-0F9C-4D2D-B13F-A0AF0251D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6F303-E01F-45FD-A19F-1DCFEBA2F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95DF-95BD-4205-BE00-B470901D4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9D9C3-95E5-4E67-9C18-FC37F9337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AF968-88A6-443C-8A03-C85BFCC38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9C88-F2F1-49BC-96B6-1728594CB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291B3D-1336-4111-8A11-5F503B0DC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December 1,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Three questions in two-way ANOVA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Is there a main effect of practice?</a:t>
            </a:r>
          </a:p>
          <a:p>
            <a:pPr>
              <a:lnSpc>
                <a:spcPct val="90000"/>
              </a:lnSpc>
            </a:pPr>
            <a:r>
              <a:rPr lang="en-US"/>
              <a:t>Is there a main effect of reward?</a:t>
            </a:r>
          </a:p>
          <a:p>
            <a:pPr>
              <a:lnSpc>
                <a:spcPct val="90000"/>
              </a:lnSpc>
            </a:pPr>
            <a:r>
              <a:rPr lang="en-US"/>
              <a:t>Is there an interaction between practice and reward?</a:t>
            </a:r>
          </a:p>
          <a:p>
            <a:pPr>
              <a:lnSpc>
                <a:spcPct val="90000"/>
              </a:lnSpc>
            </a:pPr>
            <a:r>
              <a:rPr lang="en-US"/>
              <a:t>That is to say:</a:t>
            </a:r>
          </a:p>
          <a:p>
            <a:pPr lvl="1">
              <a:lnSpc>
                <a:spcPct val="90000"/>
              </a:lnSpc>
            </a:pPr>
            <a:r>
              <a:rPr lang="en-US"/>
              <a:t>Does the effect of practice depend upon reward? Or, equivalently,</a:t>
            </a:r>
          </a:p>
          <a:p>
            <a:pPr lvl="1">
              <a:lnSpc>
                <a:spcPct val="90000"/>
              </a:lnSpc>
            </a:pPr>
            <a:r>
              <a:rPr lang="en-US"/>
              <a:t>Does the effect of reward depend upon practice?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Visualizing two-way ANOVA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Parallel bar plots</a:t>
            </a:r>
          </a:p>
          <a:p>
            <a:r>
              <a:rPr lang="en-US"/>
              <a:t>Interaction plots</a:t>
            </a:r>
          </a:p>
          <a:p>
            <a:r>
              <a:rPr lang="en-US"/>
              <a:t>Digression in 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Two-way ANOVA in </a:t>
            </a:r>
            <a:r>
              <a:rPr lang="en-US" i="1" dirty="0"/>
              <a:t>R</a:t>
            </a:r>
            <a:endParaRPr lang="en-US" dirty="0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Factorial ANOVA in </a:t>
            </a:r>
            <a:r>
              <a:rPr lang="en-US" i="1" dirty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two-way ANOVA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SS</a:t>
            </a:r>
            <a:r>
              <a:rPr lang="en-US" dirty="0"/>
              <a:t> for each main effect is the same that it would be in a simple ANOVA.</a:t>
            </a:r>
          </a:p>
          <a:p>
            <a:r>
              <a:rPr lang="en-US" i="1" dirty="0"/>
              <a:t>SS</a:t>
            </a:r>
            <a:r>
              <a:rPr lang="en-US" dirty="0"/>
              <a:t> for the interaction is the </a:t>
            </a:r>
            <a:r>
              <a:rPr lang="en-US" i="1" dirty="0"/>
              <a:t>SS</a:t>
            </a:r>
            <a:r>
              <a:rPr lang="en-US" dirty="0"/>
              <a:t> across all cells </a:t>
            </a:r>
            <a:r>
              <a:rPr lang="en-US" i="1" dirty="0"/>
              <a:t>minus </a:t>
            </a:r>
            <a:r>
              <a:rPr lang="en-US" dirty="0"/>
              <a:t>the </a:t>
            </a:r>
            <a:r>
              <a:rPr lang="en-US" i="1" dirty="0"/>
              <a:t>SS</a:t>
            </a:r>
            <a:r>
              <a:rPr lang="en-US" dirty="0"/>
              <a:t> for the two main effects.</a:t>
            </a:r>
          </a:p>
          <a:p>
            <a:r>
              <a:rPr lang="en-US" i="1" dirty="0" err="1"/>
              <a:t>SS</a:t>
            </a:r>
            <a:r>
              <a:rPr lang="en-US" i="1" baseline="-25000" dirty="0" err="1"/>
              <a:t>e</a:t>
            </a:r>
            <a:r>
              <a:rPr lang="en-US" i="1" dirty="0"/>
              <a:t> </a:t>
            </a:r>
            <a:r>
              <a:rPr lang="en-US" dirty="0"/>
              <a:t>is the within-cell </a:t>
            </a:r>
            <a:r>
              <a:rPr lang="en-US" i="1" dirty="0"/>
              <a:t>SS</a:t>
            </a:r>
            <a:r>
              <a:rPr lang="en-US" dirty="0"/>
              <a:t> pooled across all cells.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Finishing discussion of power</a:t>
            </a:r>
          </a:p>
          <a:p>
            <a:pPr eaLnBrk="1" hangingPunct="1"/>
            <a:r>
              <a:rPr lang="en-US" sz="2800" dirty="0"/>
              <a:t>Introducing two-way ANOVA</a:t>
            </a:r>
          </a:p>
          <a:p>
            <a:pPr eaLnBrk="1" hangingPunct="1"/>
            <a:r>
              <a:rPr lang="en-US" sz="2800" dirty="0"/>
              <a:t>Visualizing two-way ANOVA</a:t>
            </a:r>
          </a:p>
          <a:p>
            <a:r>
              <a:rPr lang="en-US" sz="2800" dirty="0"/>
              <a:t>Where do the sums of squares come from?</a:t>
            </a:r>
          </a:p>
          <a:p>
            <a:r>
              <a:rPr lang="en-US" sz="2800" dirty="0"/>
              <a:t>Two-way ANOVA and the linear model</a:t>
            </a:r>
          </a:p>
          <a:p>
            <a:r>
              <a:rPr lang="en-US" sz="2800" dirty="0"/>
              <a:t>The nested </a:t>
            </a:r>
            <a:r>
              <a:rPr lang="en-US" sz="2800" i="1" dirty="0"/>
              <a:t>F</a:t>
            </a:r>
            <a:r>
              <a:rPr lang="en-US" sz="2800" dirty="0"/>
              <a:t> test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for ANOVA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If your main interest is in a contrast, do the power analysis for that contrast (as if it were a </a:t>
            </a:r>
            <a:r>
              <a:rPr lang="en-US" sz="2800" i="1"/>
              <a:t>t </a:t>
            </a:r>
            <a:r>
              <a:rPr lang="en-US" sz="2800"/>
              <a:t>test using </a:t>
            </a:r>
            <a:r>
              <a:rPr lang="en-US" sz="2800" i="1"/>
              <a:t>MS</a:t>
            </a:r>
            <a:r>
              <a:rPr lang="en-US" sz="2800" i="1" baseline="-25000"/>
              <a:t>e</a:t>
            </a:r>
            <a:r>
              <a:rPr lang="en-US" sz="2800" i="1"/>
              <a:t> </a:t>
            </a:r>
            <a:r>
              <a:rPr lang="en-US" sz="2800"/>
              <a:t>in place of the pooled variance estimate.</a:t>
            </a:r>
          </a:p>
          <a:p>
            <a:r>
              <a:rPr lang="en-US" sz="2800"/>
              <a:t>Power analysis for the omnibus </a:t>
            </a:r>
            <a:r>
              <a:rPr lang="en-US" sz="2800" i="1"/>
              <a:t>F</a:t>
            </a:r>
            <a:r>
              <a:rPr lang="en-US" sz="2800"/>
              <a:t> test:</a:t>
            </a:r>
          </a:p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		</a:t>
            </a:r>
          </a:p>
        </p:txBody>
      </p:sp>
      <p:graphicFrame>
        <p:nvGraphicFramePr>
          <p:cNvPr id="264199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286000" y="4395788"/>
          <a:ext cx="4038600" cy="150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257120" imgH="469800" progId="Equation.3">
                  <p:embed/>
                </p:oleObj>
              </mc:Choice>
              <mc:Fallback>
                <p:oleObj name="Equation" r:id="rId3" imgW="12571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95788"/>
                        <a:ext cx="4038600" cy="150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245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Suppose we are planning an experiment with five groups, and we expect the means to be spread over a ± one standard deviation range.</a:t>
            </a:r>
          </a:p>
          <a:p>
            <a:r>
              <a:rPr lang="en-US"/>
              <a:t>Pick an arbitrary standard deviation (say, 10). So the means might be (40, 45, 50, 55, 60).</a:t>
            </a:r>
          </a:p>
        </p:txBody>
      </p:sp>
    </p:spTree>
    <p:extLst>
      <p:ext uri="{BB962C8B-B14F-4D97-AF65-F5344CB8AC3E}">
        <p14:creationId xmlns:p14="http://schemas.microsoft.com/office/powerpoint/2010/main" val="97163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		</a:t>
            </a:r>
          </a:p>
          <a:p>
            <a:endParaRPr lang="en-US" sz="2800"/>
          </a:p>
          <a:p>
            <a:r>
              <a:rPr lang="en-US" sz="2800"/>
              <a:t>So how large does </a:t>
            </a:r>
            <a:r>
              <a:rPr lang="en-US" sz="2800" i="1"/>
              <a:t>n</a:t>
            </a:r>
            <a:r>
              <a:rPr lang="en-US" sz="2800"/>
              <a:t> need to be to give power of, say, .9?</a:t>
            </a:r>
          </a:p>
        </p:txBody>
      </p:sp>
      <p:graphicFrame>
        <p:nvGraphicFramePr>
          <p:cNvPr id="307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46188" y="1673225"/>
          <a:ext cx="6346825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679480" imgH="419040" progId="Equation.3">
                  <p:embed/>
                </p:oleObj>
              </mc:Choice>
              <mc:Fallback>
                <p:oleObj name="Equation" r:id="rId3" imgW="26794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1673225"/>
                        <a:ext cx="6346825" cy="992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854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R:</a:t>
            </a:r>
          </a:p>
          <a:p>
            <a:pPr lvl="1">
              <a:buFontTx/>
              <a:buNone/>
            </a:pPr>
            <a:r>
              <a:rPr lang="en-US"/>
              <a:t>	n &lt;- seq(2,15,1)</a:t>
            </a:r>
          </a:p>
          <a:p>
            <a:pPr lvl="1">
              <a:buFontTx/>
              <a:buNone/>
            </a:pPr>
            <a:r>
              <a:rPr lang="en-US"/>
              <a:t>	dfn &lt;- 4</a:t>
            </a:r>
          </a:p>
          <a:p>
            <a:pPr lvl="1">
              <a:buFontTx/>
              <a:buNone/>
            </a:pPr>
            <a:r>
              <a:rPr lang="en-US"/>
              <a:t>	dfd &lt;- 5*(n-1)</a:t>
            </a:r>
          </a:p>
          <a:p>
            <a:pPr lvl="1">
              <a:buFontTx/>
              <a:buNone/>
            </a:pPr>
            <a:r>
              <a:rPr lang="en-US"/>
              <a:t>	fcrit &lt;- qf(.95, dfn, dfd)</a:t>
            </a:r>
          </a:p>
          <a:p>
            <a:pPr lvl="1">
              <a:buFontTx/>
              <a:buNone/>
            </a:pPr>
            <a:r>
              <a:rPr lang="en-US"/>
              <a:t>	lambda &lt;- 2.5*n</a:t>
            </a:r>
          </a:p>
          <a:p>
            <a:pPr lvl="1">
              <a:buFontTx/>
              <a:buNone/>
            </a:pPr>
            <a:r>
              <a:rPr lang="en-US"/>
              <a:t>	power &lt;- 1-pf(fcrit,dfn,dfd,lambda)</a:t>
            </a:r>
          </a:p>
          <a:p>
            <a:pPr lvl="1">
              <a:buFontTx/>
              <a:buNone/>
            </a:pPr>
            <a:r>
              <a:rPr lang="en-US"/>
              <a:t>	cbind(n,power)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59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Illustration in G*power</a:t>
            </a:r>
          </a:p>
        </p:txBody>
      </p:sp>
    </p:spTree>
    <p:extLst>
      <p:ext uri="{BB962C8B-B14F-4D97-AF65-F5344CB8AC3E}">
        <p14:creationId xmlns:p14="http://schemas.microsoft.com/office/powerpoint/2010/main" val="956369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ANOVA power example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Planning a replication of the Eysenck word memory example</a:t>
            </a:r>
            <a:r>
              <a:rPr lang="en-US" i="1" dirty="0"/>
              <a:t> </a:t>
            </a:r>
          </a:p>
          <a:p>
            <a:r>
              <a:rPr lang="en-US" dirty="0"/>
              <a:t>Means were 7, 6.9, 11, 13.4, and 12</a:t>
            </a:r>
          </a:p>
          <a:p>
            <a:r>
              <a:rPr lang="en-US" dirty="0"/>
              <a:t>Error mean square was 9.673, so standard deviation is 3.11</a:t>
            </a:r>
          </a:p>
          <a:p>
            <a:r>
              <a:rPr lang="en-US" i="1" dirty="0"/>
              <a:t>G*power</a:t>
            </a:r>
          </a:p>
        </p:txBody>
      </p:sp>
    </p:spTree>
    <p:extLst>
      <p:ext uri="{BB962C8B-B14F-4D97-AF65-F5344CB8AC3E}">
        <p14:creationId xmlns:p14="http://schemas.microsoft.com/office/powerpoint/2010/main" val="160218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Two-way ANOVA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I’ve been lying.</a:t>
            </a:r>
          </a:p>
          <a:p>
            <a:r>
              <a:rPr lang="en-US" dirty="0"/>
              <a:t>Actually, the people conducting the math practice experiment we’ve been looking at had two interests:</a:t>
            </a:r>
          </a:p>
          <a:p>
            <a:pPr lvl="1"/>
            <a:r>
              <a:rPr lang="en-US" dirty="0"/>
              <a:t>How does practice affect success?</a:t>
            </a:r>
          </a:p>
          <a:p>
            <a:pPr lvl="1"/>
            <a:r>
              <a:rPr lang="en-US" dirty="0"/>
              <a:t>How does reward structure affect success?</a:t>
            </a:r>
          </a:p>
          <a:p>
            <a:pPr lvl="1"/>
            <a:r>
              <a:rPr lang="en-US" dirty="0"/>
              <a:t>We have been looking at half the data: the condition receiving no reward.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5330</TotalTime>
  <Words>374</Words>
  <Application>Microsoft Office PowerPoint</Application>
  <PresentationFormat>On-screen Show (4:3)</PresentationFormat>
  <Paragraphs>66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Default Design</vt:lpstr>
      <vt:lpstr>Equation</vt:lpstr>
      <vt:lpstr>Psychology 202a Advanced Psychological Statistics</vt:lpstr>
      <vt:lpstr>The plan for today</vt:lpstr>
      <vt:lpstr>Power analysis for ANOVA</vt:lpstr>
      <vt:lpstr>ANOVA power example</vt:lpstr>
      <vt:lpstr>ANOVA power example</vt:lpstr>
      <vt:lpstr>ANOVA power example</vt:lpstr>
      <vt:lpstr>ANOVA power example</vt:lpstr>
      <vt:lpstr>Another ANOVA power example</vt:lpstr>
      <vt:lpstr>Two-way ANOVA</vt:lpstr>
      <vt:lpstr>Three questions in two-way ANOVA</vt:lpstr>
      <vt:lpstr>Visualizing two-way ANOVA</vt:lpstr>
      <vt:lpstr>Two-way ANOVA in R</vt:lpstr>
      <vt:lpstr>Computation two-way ANOVA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72</cp:revision>
  <cp:lastPrinted>2020-11-30T22:52:15Z</cp:lastPrinted>
  <dcterms:created xsi:type="dcterms:W3CDTF">2007-01-07T21:57:11Z</dcterms:created>
  <dcterms:modified xsi:type="dcterms:W3CDTF">2020-12-01T19:44:39Z</dcterms:modified>
</cp:coreProperties>
</file>