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2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4" r:id="rId13"/>
    <p:sldId id="348" r:id="rId14"/>
    <p:sldId id="349" r:id="rId15"/>
    <p:sldId id="350" r:id="rId16"/>
    <p:sldId id="351" r:id="rId17"/>
    <p:sldId id="352" r:id="rId18"/>
    <p:sldId id="353" r:id="rId19"/>
    <p:sldId id="354" r:id="rId20"/>
    <p:sldId id="360" r:id="rId21"/>
    <p:sldId id="361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2C0B27-FF84-4D1C-8792-94C55F6CA8B7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B7B19C-757A-4ECC-819A-6FA5028A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7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AA0B7B-CFE5-4F13-8485-0029C33BD0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1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326AA-1F67-435A-8FA3-560DBA7DB2BE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65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2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2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CABB5-4399-4B6E-8E09-6C1A47EB2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8B497-A9B5-4601-87AC-93D499570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ACE3E-FE30-4058-BFA3-D499D1389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3ED647-9346-405D-9916-74DA0E48A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80F4C-467A-4F6F-BC70-FB34EF352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9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B0374-B3BE-4CEF-B49A-99E727F97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D2330-0597-4797-AC74-FF25970318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10BFE-353A-4681-B652-9E4448268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097D1-598F-48F6-912F-DF2F0F9BA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B192E-1726-4ED7-BCE0-2C000345C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07518-39AF-492D-ADC9-19C838AF98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04139-E4E6-412C-8668-E08EF6A8D7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62032-8F42-4AA2-A994-5FAAF6E4B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1A14C8-ABA8-4BCD-814C-306338BB76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November 19,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9859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b)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power?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 that scenario, power = 1 – </a:t>
            </a:r>
            <a:r>
              <a:rPr lang="en-US">
                <a:latin typeface="Symbol" pitchFamily="18" charset="2"/>
              </a:rPr>
              <a:t>b.</a:t>
            </a:r>
          </a:p>
          <a:p>
            <a:pPr eaLnBrk="1" hangingPunct="1"/>
            <a:r>
              <a:rPr lang="en-US"/>
              <a:t>In other words, power is the probability that we will avoid a Type II error, given that the null hypothesis is actually false.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affects power?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To understand what affects power, consider the simplest possible situation for testing a hypothesis about means: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Hypothesis about a single mean;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population standard deviation is known to be 15;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sample size is 25;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null hypothesis is that </a:t>
            </a:r>
            <a:r>
              <a:rPr lang="en-US" i="1" dirty="0">
                <a:latin typeface="Symbol" pitchFamily="18" charset="2"/>
              </a:rPr>
              <a:t>m </a:t>
            </a:r>
            <a:r>
              <a:rPr lang="en-US" dirty="0"/>
              <a:t>= 100.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truth is that </a:t>
            </a:r>
            <a:r>
              <a:rPr lang="en-US" i="1" dirty="0">
                <a:latin typeface="Symbol" pitchFamily="18" charset="2"/>
              </a:rPr>
              <a:t>m </a:t>
            </a:r>
            <a:r>
              <a:rPr lang="en-US" dirty="0"/>
              <a:t>= 110.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33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When will we reject the null?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We’ll be doing a </a:t>
            </a:r>
            <a:r>
              <a:rPr lang="en-US" i="1" dirty="0"/>
              <a:t>Z </a:t>
            </a:r>
            <a:r>
              <a:rPr lang="en-US" dirty="0"/>
              <a:t>test.</a:t>
            </a:r>
          </a:p>
          <a:p>
            <a:pPr eaLnBrk="1" hangingPunct="1"/>
            <a:r>
              <a:rPr lang="en-US" dirty="0"/>
              <a:t>We’ll reject the null if </a:t>
            </a:r>
            <a:r>
              <a:rPr lang="en-US" i="1" dirty="0"/>
              <a:t>Z &lt; </a:t>
            </a:r>
            <a:r>
              <a:rPr lang="en-US" dirty="0"/>
              <a:t>-1.96 or if </a:t>
            </a:r>
            <a:r>
              <a:rPr lang="en-US" i="1" dirty="0"/>
              <a:t>Z &gt; </a:t>
            </a:r>
            <a:r>
              <a:rPr lang="en-US" dirty="0"/>
              <a:t>1.96.</a:t>
            </a:r>
          </a:p>
          <a:p>
            <a:pPr eaLnBrk="1" hangingPunct="1"/>
            <a:r>
              <a:rPr lang="en-US" dirty="0"/>
              <a:t>(plot in </a:t>
            </a:r>
            <a:r>
              <a:rPr lang="en-US" i="1" dirty="0"/>
              <a:t>R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71292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But the null hypothesis isn’t true!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stipulated that </a:t>
            </a:r>
            <a:r>
              <a:rPr lang="en-US" i="1" dirty="0">
                <a:latin typeface="Symbol" pitchFamily="18" charset="2"/>
              </a:rPr>
              <a:t>m</a:t>
            </a:r>
            <a:r>
              <a:rPr lang="en-US" i="1" dirty="0"/>
              <a:t> </a:t>
            </a:r>
            <a:r>
              <a:rPr lang="en-US" dirty="0"/>
              <a:t>is really 110.</a:t>
            </a:r>
          </a:p>
          <a:p>
            <a:pPr eaLnBrk="1" hangingPunct="1"/>
            <a:r>
              <a:rPr lang="en-US" dirty="0"/>
              <a:t>In that case, the expected value of the </a:t>
            </a:r>
            <a:r>
              <a:rPr lang="en-US" i="1" dirty="0"/>
              <a:t>Z</a:t>
            </a:r>
            <a:r>
              <a:rPr lang="en-US" dirty="0"/>
              <a:t> statistic is really (110-100)/3 = 10/3, not 0.</a:t>
            </a:r>
          </a:p>
          <a:p>
            <a:pPr eaLnBrk="1" hangingPunct="1"/>
            <a:r>
              <a:rPr lang="en-US" dirty="0"/>
              <a:t>(updated plot in </a:t>
            </a:r>
            <a:r>
              <a:rPr lang="en-US" i="1" dirty="0"/>
              <a:t>R</a:t>
            </a:r>
            <a:r>
              <a:rPr lang="en-US" dirty="0"/>
              <a:t>)</a:t>
            </a:r>
            <a:endParaRPr lang="en-US" i="1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145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is the power?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is the probability that a single draw from a normal distribution with mean 5/3 and standard deviation 1 will be &lt; -1.96 or &gt; 1.96?</a:t>
            </a:r>
          </a:p>
          <a:p>
            <a:pPr eaLnBrk="1" hangingPunct="1"/>
            <a:r>
              <a:rPr lang="en-US" dirty="0" err="1"/>
              <a:t>pnorm</a:t>
            </a:r>
            <a:r>
              <a:rPr lang="en-US" dirty="0"/>
              <a:t>(-1.96,10/3,1) + (1- </a:t>
            </a:r>
            <a:r>
              <a:rPr lang="en-US" dirty="0" err="1"/>
              <a:t>pnorm</a:t>
            </a:r>
            <a:r>
              <a:rPr lang="en-US" dirty="0"/>
              <a:t>(1.96,10/3,1))</a:t>
            </a:r>
          </a:p>
          <a:p>
            <a:pPr eaLnBrk="1" hangingPunct="1"/>
            <a:r>
              <a:rPr lang="en-US" dirty="0"/>
              <a:t>So the power is about 0.92.</a:t>
            </a:r>
          </a:p>
        </p:txBody>
      </p:sp>
    </p:spTree>
    <p:extLst>
      <p:ext uri="{BB962C8B-B14F-4D97-AF65-F5344CB8AC3E}">
        <p14:creationId xmlns:p14="http://schemas.microsoft.com/office/powerpoint/2010/main" val="1193352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affects power?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Power will be increased by:</a:t>
            </a:r>
          </a:p>
          <a:p>
            <a:pPr lvl="1" eaLnBrk="1" hangingPunct="1"/>
            <a:r>
              <a:rPr lang="en-US"/>
              <a:t>anything that tends to make the test statistic large;</a:t>
            </a:r>
          </a:p>
          <a:p>
            <a:pPr lvl="1" eaLnBrk="1" hangingPunct="1"/>
            <a:r>
              <a:rPr lang="en-US"/>
              <a:t>anything that tends to make the critical value small.</a:t>
            </a:r>
          </a:p>
        </p:txBody>
      </p:sp>
    </p:spTree>
    <p:extLst>
      <p:ext uri="{BB962C8B-B14F-4D97-AF65-F5344CB8AC3E}">
        <p14:creationId xmlns:p14="http://schemas.microsoft.com/office/powerpoint/2010/main" val="2052490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Things that make the statistic large: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Big effect</a:t>
            </a:r>
          </a:p>
          <a:p>
            <a:pPr eaLnBrk="1" hangingPunct="1"/>
            <a:r>
              <a:rPr lang="en-US"/>
              <a:t>Small variability</a:t>
            </a:r>
          </a:p>
          <a:p>
            <a:pPr eaLnBrk="1" hangingPunct="1"/>
            <a:r>
              <a:rPr lang="en-US"/>
              <a:t>Big sample size</a:t>
            </a:r>
          </a:p>
        </p:txBody>
      </p:sp>
    </p:spTree>
    <p:extLst>
      <p:ext uri="{BB962C8B-B14F-4D97-AF65-F5344CB8AC3E}">
        <p14:creationId xmlns:p14="http://schemas.microsoft.com/office/powerpoint/2010/main" val="39871790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Things that make the              critical value small: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Less stringent alpha level</a:t>
            </a:r>
          </a:p>
          <a:p>
            <a:pPr eaLnBrk="1" hangingPunct="1"/>
            <a:r>
              <a:rPr lang="en-US"/>
              <a:t>One-tailed tests</a:t>
            </a:r>
          </a:p>
          <a:p>
            <a:pPr eaLnBrk="1" hangingPunct="1"/>
            <a:r>
              <a:rPr lang="en-US"/>
              <a:t>In most cases, bigger sample size (because for more complicated statistics, the critical value depends on degrees of freedom)</a:t>
            </a:r>
          </a:p>
        </p:txBody>
      </p:sp>
    </p:spTree>
    <p:extLst>
      <p:ext uri="{BB962C8B-B14F-4D97-AF65-F5344CB8AC3E}">
        <p14:creationId xmlns:p14="http://schemas.microsoft.com/office/powerpoint/2010/main" val="3318584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But when will we ever do a </a:t>
            </a:r>
            <a:r>
              <a:rPr lang="en-US" sz="4000" i="1"/>
              <a:t>Z </a:t>
            </a:r>
            <a:r>
              <a:rPr lang="en-US" sz="4000"/>
              <a:t>test?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/>
              <a:t>Noncentral</a:t>
            </a:r>
            <a:r>
              <a:rPr lang="en-US" dirty="0"/>
              <a:t> distributions.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err="1"/>
              <a:t>Noncentrality</a:t>
            </a:r>
            <a:r>
              <a:rPr lang="en-US" dirty="0"/>
              <a:t> parameter expresses exactly how the null hypothesis is false (with a bit of sample size thrown in).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  delta &lt;- (110-100)/3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  </a:t>
            </a:r>
            <a:r>
              <a:rPr lang="en-US" dirty="0" err="1"/>
              <a:t>tcrit</a:t>
            </a:r>
            <a:r>
              <a:rPr lang="en-US" dirty="0"/>
              <a:t> &lt;- </a:t>
            </a:r>
            <a:r>
              <a:rPr lang="en-US" dirty="0" err="1"/>
              <a:t>qt</a:t>
            </a:r>
            <a:r>
              <a:rPr lang="en-US" dirty="0"/>
              <a:t>(.975,24)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  </a:t>
            </a:r>
            <a:r>
              <a:rPr lang="en-US" dirty="0" err="1"/>
              <a:t>pt</a:t>
            </a:r>
            <a:r>
              <a:rPr lang="en-US" dirty="0"/>
              <a:t>(-tcrit,24,delta) + (1-pt(tcrit,24,delta))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So power would really be a bit lower: .89 rather than .92.</a:t>
            </a:r>
          </a:p>
        </p:txBody>
      </p:sp>
    </p:spTree>
    <p:extLst>
      <p:ext uri="{BB962C8B-B14F-4D97-AF65-F5344CB8AC3E}">
        <p14:creationId xmlns:p14="http://schemas.microsoft.com/office/powerpoint/2010/main" val="383626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r>
              <a:rPr lang="en-US" sz="2800" dirty="0"/>
              <a:t>Introduction to power</a:t>
            </a:r>
          </a:p>
          <a:p>
            <a:pPr marL="0" indent="0" eaLnBrk="1" hangingPunct="1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Power in more complex testing situations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/>
            <a:r>
              <a:rPr lang="en-US" sz="2400" dirty="0"/>
              <a:t>Two-sample </a:t>
            </a:r>
            <a:r>
              <a:rPr lang="en-US" sz="2400" i="1" dirty="0"/>
              <a:t>t</a:t>
            </a:r>
            <a:r>
              <a:rPr lang="en-US" sz="2400" dirty="0"/>
              <a:t> test</a:t>
            </a:r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Calculation in </a:t>
            </a:r>
            <a:r>
              <a:rPr lang="en-US" sz="2400" i="1" dirty="0"/>
              <a:t>R</a:t>
            </a:r>
            <a:r>
              <a:rPr lang="en-US" sz="2400" dirty="0"/>
              <a:t>: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delta &lt;- (110-100)/15 * </a:t>
            </a:r>
            <a:r>
              <a:rPr lang="en-US" sz="2000" dirty="0" err="1"/>
              <a:t>sqrt</a:t>
            </a:r>
            <a:r>
              <a:rPr lang="en-US" sz="2000" dirty="0"/>
              <a:t>(12*13/25) 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</a:t>
            </a:r>
            <a:r>
              <a:rPr lang="en-US" sz="2000" dirty="0" err="1"/>
              <a:t>tcrit</a:t>
            </a:r>
            <a:r>
              <a:rPr lang="en-US" sz="2000" dirty="0"/>
              <a:t> &lt;- </a:t>
            </a:r>
            <a:r>
              <a:rPr lang="en-US" sz="2000" dirty="0" err="1"/>
              <a:t>qt</a:t>
            </a:r>
            <a:r>
              <a:rPr lang="en-US" sz="2000" dirty="0"/>
              <a:t>(.975,23)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</a:t>
            </a:r>
            <a:r>
              <a:rPr lang="en-US" sz="2000" dirty="0" err="1"/>
              <a:t>pt</a:t>
            </a:r>
            <a:r>
              <a:rPr lang="en-US" sz="2000" dirty="0"/>
              <a:t>(-tcrit,23,delta) + (1-pt(tcrit,23,delta))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</a:t>
            </a:r>
          </a:p>
          <a:p>
            <a:pPr lvl="1" eaLnBrk="1" hangingPunct="1">
              <a:buFontTx/>
              <a:buNone/>
            </a:pPr>
            <a:r>
              <a:rPr lang="en-US" sz="2000" dirty="0"/>
              <a:t>   </a:t>
            </a:r>
          </a:p>
        </p:txBody>
      </p:sp>
      <p:graphicFrame>
        <p:nvGraphicFramePr>
          <p:cNvPr id="26010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708150" y="2316163"/>
          <a:ext cx="3289300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396800" imgH="469800" progId="Equation.3">
                  <p:embed/>
                </p:oleObj>
              </mc:Choice>
              <mc:Fallback>
                <p:oleObj name="Equation" r:id="rId3" imgW="13968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2316163"/>
                        <a:ext cx="3289300" cy="1106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6468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Using </a:t>
            </a:r>
            <a:r>
              <a:rPr lang="en-US" i="1" dirty="0"/>
              <a:t>G*power</a:t>
            </a:r>
            <a:endParaRPr lang="en-US" dirty="0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Obtaining and installing</a:t>
            </a:r>
          </a:p>
          <a:p>
            <a:pPr eaLnBrk="1" hangingPunct="1"/>
            <a:r>
              <a:rPr lang="en-US" dirty="0"/>
              <a:t>Power calculations in </a:t>
            </a:r>
            <a:r>
              <a:rPr lang="en-US" i="1" dirty="0"/>
              <a:t>G*power</a:t>
            </a:r>
          </a:p>
          <a:p>
            <a:pPr lvl="1" eaLnBrk="1" hangingPunct="1"/>
            <a:r>
              <a:rPr lang="en-US" dirty="0"/>
              <a:t>power for a given situation</a:t>
            </a:r>
          </a:p>
          <a:p>
            <a:pPr lvl="1" eaLnBrk="1" hangingPunct="1"/>
            <a:r>
              <a:rPr lang="en-US" dirty="0"/>
              <a:t>required n for a given power</a:t>
            </a:r>
          </a:p>
          <a:p>
            <a:pPr lvl="1" eaLnBrk="1" hangingPunct="1"/>
            <a:r>
              <a:rPr lang="en-US" dirty="0"/>
              <a:t>minimum detectable effect size</a:t>
            </a:r>
          </a:p>
        </p:txBody>
      </p:sp>
    </p:spTree>
    <p:extLst>
      <p:ext uri="{BB962C8B-B14F-4D97-AF65-F5344CB8AC3E}">
        <p14:creationId xmlns:p14="http://schemas.microsoft.com/office/powerpoint/2010/main" val="29239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Introducing power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 the world of hypothesis testing, one of two things is true:</a:t>
            </a:r>
          </a:p>
          <a:p>
            <a:pPr lvl="1" eaLnBrk="1" hangingPunct="1"/>
            <a:r>
              <a:rPr lang="en-US"/>
              <a:t>The null hypothesis may be true; or</a:t>
            </a:r>
          </a:p>
          <a:p>
            <a:pPr lvl="1" eaLnBrk="1" hangingPunct="1"/>
            <a:r>
              <a:rPr lang="en-US"/>
              <a:t>The null hypothesis may be false.</a:t>
            </a:r>
          </a:p>
          <a:p>
            <a:pPr eaLnBrk="1" hangingPunct="1"/>
            <a:r>
              <a:rPr lang="en-US"/>
              <a:t>In the world of hypothesis testing, one of two outcomes will occur:</a:t>
            </a:r>
          </a:p>
          <a:p>
            <a:pPr lvl="1" eaLnBrk="1" hangingPunct="1"/>
            <a:r>
              <a:rPr lang="en-US"/>
              <a:t>The null hypothesis may be rejected; or</a:t>
            </a:r>
          </a:p>
          <a:p>
            <a:pPr lvl="1" eaLnBrk="1" hangingPunct="1"/>
            <a:r>
              <a:rPr lang="en-US"/>
              <a:t>The null hypothesis may be retained.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1688" name="Group 2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4739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5763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6787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 error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7811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 error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II error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 that in tabular form:</a:t>
            </a:r>
          </a:p>
        </p:txBody>
      </p:sp>
      <p:graphicFrame>
        <p:nvGraphicFramePr>
          <p:cNvPr id="248835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True</a:t>
                      </a:r>
                      <a:endParaRPr kumimoji="0" lang="en-US" sz="2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Rejected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 error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=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  <a:cs typeface="Arial" charset="0"/>
                        </a:rPr>
                        <a:t>a)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Great!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en-US" sz="28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Retained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problem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Type II error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5184</TotalTime>
  <Words>706</Words>
  <Application>Microsoft Office PowerPoint</Application>
  <PresentationFormat>On-screen Show (4:3)</PresentationFormat>
  <Paragraphs>131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Symbol</vt:lpstr>
      <vt:lpstr>Default Design</vt:lpstr>
      <vt:lpstr>Equation</vt:lpstr>
      <vt:lpstr>Psychology 202a Advanced Psychological Statistics</vt:lpstr>
      <vt:lpstr>The plan for today</vt:lpstr>
      <vt:lpstr>Introducing power</vt:lpstr>
      <vt:lpstr>Consider that in tabular form:</vt:lpstr>
      <vt:lpstr>Consider that in tabular form:</vt:lpstr>
      <vt:lpstr>Consider that in tabular form:</vt:lpstr>
      <vt:lpstr>Consider that in tabular form:</vt:lpstr>
      <vt:lpstr>Consider that in tabular form:</vt:lpstr>
      <vt:lpstr>Consider that in tabular form:</vt:lpstr>
      <vt:lpstr>Consider that in tabular form:</vt:lpstr>
      <vt:lpstr>What is power?</vt:lpstr>
      <vt:lpstr>What affects power?</vt:lpstr>
      <vt:lpstr>When will we reject the null?</vt:lpstr>
      <vt:lpstr>But the null hypothesis isn’t true!</vt:lpstr>
      <vt:lpstr>What is the power?</vt:lpstr>
      <vt:lpstr>What affects power?</vt:lpstr>
      <vt:lpstr>Things that make the statistic large:</vt:lpstr>
      <vt:lpstr>Things that make the              critical value small:</vt:lpstr>
      <vt:lpstr>But when will we ever do a Z test?</vt:lpstr>
      <vt:lpstr>Power in more complex testing situations</vt:lpstr>
      <vt:lpstr>Using G*power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59</cp:revision>
  <cp:lastPrinted>2020-11-17T17:11:19Z</cp:lastPrinted>
  <dcterms:created xsi:type="dcterms:W3CDTF">2007-01-07T21:57:11Z</dcterms:created>
  <dcterms:modified xsi:type="dcterms:W3CDTF">2020-11-19T20:52:48Z</dcterms:modified>
</cp:coreProperties>
</file>