
<file path=[Content_Types].xml><?xml version="1.0" encoding="utf-8"?>
<Types xmlns="http://schemas.openxmlformats.org/package/2006/content-types"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256" r:id="rId2"/>
    <p:sldId id="302" r:id="rId3"/>
    <p:sldId id="328" r:id="rId4"/>
    <p:sldId id="329" r:id="rId5"/>
    <p:sldId id="330" r:id="rId6"/>
    <p:sldId id="331" r:id="rId7"/>
    <p:sldId id="332" r:id="rId8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12" autoAdjust="0"/>
  </p:normalViewPr>
  <p:slideViewPr>
    <p:cSldViewPr>
      <p:cViewPr varScale="1">
        <p:scale>
          <a:sx n="74" d="100"/>
          <a:sy n="74" d="100"/>
        </p:scale>
        <p:origin x="901" y="3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A72C0B27-FF84-4D1C-8792-94C55F6CA8B7}" type="datetimeFigureOut">
              <a:rPr lang="en-US" smtClean="0"/>
              <a:t>11/12/2020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1CB7B19C-757A-4ECC-819A-6FA5028A13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241754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0938" y="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542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110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542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1040" y="4415790"/>
            <a:ext cx="5608320" cy="41833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42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9967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542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0938" y="8829967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50AA0B7B-CFE5-4F13-8485-0029C33BD0C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329151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59326AA-1F67-435A-8FA3-560DBA7DB2BE}" type="slidenum">
              <a:rPr lang="en-US"/>
              <a:pPr/>
              <a:t>1</a:t>
            </a:fld>
            <a:endParaRPr lang="en-US"/>
          </a:p>
        </p:txBody>
      </p:sp>
      <p:sp>
        <p:nvSpPr>
          <p:cNvPr id="552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586535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73789CA-B679-41AB-A471-92F4999EFC23}" type="slidenum">
              <a:rPr lang="en-US"/>
              <a:pPr/>
              <a:t>2</a:t>
            </a:fld>
            <a:endParaRPr lang="en-US"/>
          </a:p>
        </p:txBody>
      </p:sp>
      <p:sp>
        <p:nvSpPr>
          <p:cNvPr id="1648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48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1425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F4CABB5-4399-4B6E-8E09-6C1A47EB240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218B497-A9B5-4601-87AC-93D4995707D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F1ACE3E-FE30-4058-BFA3-D499D1389E3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7B3ED647-9346-405D-9916-74DA0E48A4D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D0B0374-B3BE-4CEF-B49A-99E727F97B1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FED2330-0597-4797-AC74-FF259703189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7710BFE-353A-4681-B652-9E444826825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47097D1-598F-48F6-912F-DF2F0F9BAEB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13B192E-1726-4ED7-BCE0-2C000345CBA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5007518-39AF-492D-ADC9-19C838AF981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1A04139-E4E6-412C-8668-E08EF6A8D7F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6962032-8F42-4AA2-A994-5FAAF6E4BE4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A61A14C8-ABA8-4BCD-814C-306338BB76D0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w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2.wm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4000" dirty="0"/>
              <a:t>Psychology 202a</a:t>
            </a:r>
            <a:br>
              <a:rPr lang="en-US" sz="4000" dirty="0"/>
            </a:br>
            <a:r>
              <a:rPr lang="en-US" sz="4000" dirty="0"/>
              <a:t>Advanced Psychological Statistics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/>
              <a:t>November 12, 2020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/>
              <a:t>The plan for today</a:t>
            </a:r>
          </a:p>
        </p:txBody>
      </p:sp>
      <p:sp>
        <p:nvSpPr>
          <p:cNvPr id="15667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524000"/>
            <a:ext cx="8229600" cy="4602163"/>
          </a:xfrm>
        </p:spPr>
        <p:txBody>
          <a:bodyPr/>
          <a:lstStyle/>
          <a:p>
            <a:r>
              <a:rPr lang="en-US" sz="2800" dirty="0"/>
              <a:t>More on ANOVA coding</a:t>
            </a:r>
          </a:p>
          <a:p>
            <a:pPr lvl="1"/>
            <a:r>
              <a:rPr lang="en-US" sz="2400" dirty="0"/>
              <a:t>How did </a:t>
            </a:r>
            <a:r>
              <a:rPr lang="en-US" sz="2400" i="1" dirty="0"/>
              <a:t>R </a:t>
            </a:r>
            <a:r>
              <a:rPr lang="en-US" sz="2400" dirty="0"/>
              <a:t>parameterize the ANOVA?</a:t>
            </a:r>
          </a:p>
          <a:p>
            <a:pPr lvl="1"/>
            <a:r>
              <a:rPr lang="en-US" sz="2400" dirty="0"/>
              <a:t>Effects coding</a:t>
            </a:r>
          </a:p>
          <a:p>
            <a:pPr eaLnBrk="1" hangingPunct="1"/>
            <a:r>
              <a:rPr lang="en-US" sz="2800" dirty="0"/>
              <a:t>Orthogonal contrasts</a:t>
            </a:r>
          </a:p>
          <a:p>
            <a:pPr eaLnBrk="1" hangingPunct="1"/>
            <a:r>
              <a:rPr lang="en-US" sz="2800" dirty="0"/>
              <a:t>Contrast coding</a:t>
            </a:r>
          </a:p>
          <a:p>
            <a:pPr eaLnBrk="1" hangingPunct="1"/>
            <a:r>
              <a:rPr lang="en-US" sz="2800" dirty="0"/>
              <a:t>The </a:t>
            </a:r>
            <a:r>
              <a:rPr lang="en-US" sz="2800" dirty="0" err="1"/>
              <a:t>Eysenck</a:t>
            </a:r>
            <a:r>
              <a:rPr lang="en-US" sz="2800" dirty="0"/>
              <a:t> ANOVA example</a:t>
            </a:r>
          </a:p>
          <a:p>
            <a:pPr eaLnBrk="1" hangingPunct="1"/>
            <a:r>
              <a:rPr lang="en-US" sz="2800" dirty="0" err="1"/>
              <a:t>Helmert</a:t>
            </a:r>
            <a:r>
              <a:rPr lang="en-US" sz="2800" dirty="0"/>
              <a:t> contrasts</a:t>
            </a:r>
          </a:p>
          <a:p>
            <a:pPr eaLnBrk="1" hangingPunct="1"/>
            <a:r>
              <a:rPr lang="en-US" sz="2800" dirty="0"/>
              <a:t>Introduction to power?</a:t>
            </a:r>
          </a:p>
          <a:p>
            <a:pPr marL="0" indent="0" eaLnBrk="1" hangingPunct="1">
              <a:buNone/>
            </a:pPr>
            <a:endParaRPr lang="en-US" sz="2800" dirty="0"/>
          </a:p>
          <a:p>
            <a:endParaRPr lang="en-US" sz="2800" dirty="0"/>
          </a:p>
          <a:p>
            <a:endParaRPr lang="en-US" sz="2800" dirty="0"/>
          </a:p>
          <a:p>
            <a:endParaRPr lang="en-US" sz="2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4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 priori contrasts</a:t>
            </a:r>
          </a:p>
        </p:txBody>
      </p:sp>
      <p:sp>
        <p:nvSpPr>
          <p:cNvPr id="23347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8382000" cy="452596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800"/>
              <a:t>A contrast is a question about a linear combination of means.</a:t>
            </a:r>
          </a:p>
          <a:p>
            <a:pPr>
              <a:lnSpc>
                <a:spcPct val="90000"/>
              </a:lnSpc>
            </a:pPr>
            <a:r>
              <a:rPr lang="en-US" sz="2800"/>
              <a:t>Example:</a:t>
            </a:r>
          </a:p>
          <a:p>
            <a:pPr>
              <a:lnSpc>
                <a:spcPct val="90000"/>
              </a:lnSpc>
              <a:buFontTx/>
              <a:buNone/>
            </a:pPr>
            <a:endParaRPr lang="en-US" sz="2800"/>
          </a:p>
          <a:p>
            <a:pPr>
              <a:lnSpc>
                <a:spcPct val="90000"/>
              </a:lnSpc>
            </a:pPr>
            <a:endParaRPr lang="en-US" sz="2800"/>
          </a:p>
          <a:p>
            <a:pPr>
              <a:lnSpc>
                <a:spcPct val="90000"/>
              </a:lnSpc>
            </a:pPr>
            <a:endParaRPr lang="en-US" sz="2800"/>
          </a:p>
          <a:p>
            <a:pPr>
              <a:lnSpc>
                <a:spcPct val="90000"/>
              </a:lnSpc>
            </a:pPr>
            <a:r>
              <a:rPr lang="en-US" sz="2800"/>
              <a:t>Shorthand notation:  1/2  1/2  -1</a:t>
            </a:r>
          </a:p>
          <a:p>
            <a:pPr>
              <a:lnSpc>
                <a:spcPct val="90000"/>
              </a:lnSpc>
            </a:pPr>
            <a:r>
              <a:rPr lang="en-US" sz="2800"/>
              <a:t>Equivalent:  1  1  -2</a:t>
            </a:r>
          </a:p>
          <a:p>
            <a:pPr>
              <a:lnSpc>
                <a:spcPct val="90000"/>
              </a:lnSpc>
            </a:pPr>
            <a:r>
              <a:rPr lang="en-US" sz="2800"/>
              <a:t>Another question that might interest us is 1 -1 0.</a:t>
            </a:r>
          </a:p>
        </p:txBody>
      </p:sp>
      <p:graphicFrame>
        <p:nvGraphicFramePr>
          <p:cNvPr id="233476" name="Object 4"/>
          <p:cNvGraphicFramePr>
            <a:graphicFrameLocks noGrp="1" noChangeAspect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262403944"/>
              </p:ext>
            </p:extLst>
          </p:nvPr>
        </p:nvGraphicFramePr>
        <p:xfrm>
          <a:off x="1752600" y="3328988"/>
          <a:ext cx="4495800" cy="8715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3489" name="Equation" r:id="rId3" imgW="2095200" imgH="406080" progId="Equation.3">
                  <p:embed/>
                </p:oleObj>
              </mc:Choice>
              <mc:Fallback>
                <p:oleObj name="Equation" r:id="rId3" imgW="2095200" imgH="40608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3328988"/>
                        <a:ext cx="4495800" cy="8715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Contrasts (continued)</a:t>
            </a:r>
          </a:p>
        </p:txBody>
      </p:sp>
      <p:sp>
        <p:nvSpPr>
          <p:cNvPr id="23552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8458200" cy="452596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800" dirty="0"/>
              <a:t>Once a contrast is specified, its sum of squares is calculated:</a:t>
            </a:r>
          </a:p>
          <a:p>
            <a:pPr>
              <a:lnSpc>
                <a:spcPct val="90000"/>
              </a:lnSpc>
            </a:pPr>
            <a:endParaRPr lang="en-US" sz="2800" dirty="0"/>
          </a:p>
          <a:p>
            <a:pPr>
              <a:lnSpc>
                <a:spcPct val="90000"/>
              </a:lnSpc>
              <a:buFontTx/>
              <a:buNone/>
            </a:pPr>
            <a:endParaRPr lang="en-US" sz="2800" dirty="0"/>
          </a:p>
          <a:p>
            <a:pPr>
              <a:lnSpc>
                <a:spcPct val="90000"/>
              </a:lnSpc>
            </a:pPr>
            <a:endParaRPr lang="en-US" sz="2800" dirty="0"/>
          </a:p>
          <a:p>
            <a:pPr>
              <a:lnSpc>
                <a:spcPct val="90000"/>
              </a:lnSpc>
            </a:pPr>
            <a:endParaRPr lang="en-US" sz="2800" dirty="0"/>
          </a:p>
          <a:p>
            <a:pPr>
              <a:lnSpc>
                <a:spcPct val="90000"/>
              </a:lnSpc>
            </a:pPr>
            <a:r>
              <a:rPr lang="en-US" sz="2800" dirty="0"/>
              <a:t>Contrasts always have 1 </a:t>
            </a:r>
            <a:r>
              <a:rPr lang="en-US" sz="2800" i="1" dirty="0" err="1"/>
              <a:t>df</a:t>
            </a:r>
            <a:r>
              <a:rPr lang="en-US" sz="2800" dirty="0"/>
              <a:t>, so the sum of squares is a mean square.</a:t>
            </a:r>
          </a:p>
          <a:p>
            <a:pPr>
              <a:lnSpc>
                <a:spcPct val="90000"/>
              </a:lnSpc>
            </a:pPr>
            <a:r>
              <a:rPr lang="en-US" sz="2800" dirty="0"/>
              <a:t>Division by the error mean square provides an </a:t>
            </a:r>
            <a:r>
              <a:rPr lang="en-US" sz="2800" i="1" dirty="0"/>
              <a:t>F</a:t>
            </a:r>
            <a:r>
              <a:rPr lang="en-US" sz="2800" dirty="0"/>
              <a:t> statistic that tests the contrast.</a:t>
            </a:r>
          </a:p>
        </p:txBody>
      </p:sp>
      <p:graphicFrame>
        <p:nvGraphicFramePr>
          <p:cNvPr id="235524" name="Object 4"/>
          <p:cNvGraphicFramePr>
            <a:graphicFrameLocks noGrp="1" noChangeAspect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754600409"/>
              </p:ext>
            </p:extLst>
          </p:nvPr>
        </p:nvGraphicFramePr>
        <p:xfrm>
          <a:off x="2514600" y="2693988"/>
          <a:ext cx="2320925" cy="1397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537" name="Equation" r:id="rId3" imgW="1498320" imgH="901440" progId="Equation.3">
                  <p:embed/>
                </p:oleObj>
              </mc:Choice>
              <mc:Fallback>
                <p:oleObj name="Equation" r:id="rId3" imgW="1498320" imgH="90144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4600" y="2693988"/>
                        <a:ext cx="2320925" cy="1397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5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Contrasts (continued)</a:t>
            </a:r>
          </a:p>
        </p:txBody>
      </p:sp>
      <p:sp>
        <p:nvSpPr>
          <p:cNvPr id="2375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dirty="0"/>
              <a:t>Any set of contrasts defined in advance may be tested, dividing the alpha among them.</a:t>
            </a:r>
          </a:p>
          <a:p>
            <a:pPr>
              <a:lnSpc>
                <a:spcPct val="90000"/>
              </a:lnSpc>
            </a:pPr>
            <a:r>
              <a:rPr lang="en-US" dirty="0"/>
              <a:t>However, this particular set has a special property: orthogonality.</a:t>
            </a:r>
          </a:p>
          <a:p>
            <a:pPr>
              <a:lnSpc>
                <a:spcPct val="90000"/>
              </a:lnSpc>
            </a:pPr>
            <a:r>
              <a:rPr lang="en-US" dirty="0"/>
              <a:t>If the contrasts are orthogonal and specified in advance, there is no need for an adjustment to alpha.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5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Checking for orthogonality</a:t>
            </a:r>
          </a:p>
        </p:txBody>
      </p:sp>
      <p:sp>
        <p:nvSpPr>
          <p:cNvPr id="2385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Multiply the corresponding coefficients of each pair of contrasts.</a:t>
            </a:r>
          </a:p>
          <a:p>
            <a:r>
              <a:rPr lang="en-US" dirty="0"/>
              <a:t>If the products sum to zero, the pair is orthogonal.</a:t>
            </a:r>
          </a:p>
          <a:p>
            <a:r>
              <a:rPr lang="en-US" dirty="0"/>
              <a:t>Here, we are considering (1, 1, -2) and (1, -1, 0).</a:t>
            </a:r>
          </a:p>
          <a:p>
            <a:r>
              <a:rPr lang="en-US" dirty="0"/>
              <a:t>(1×1) + (1×-1) + (-2×0) = 0, so the pair is orthogonal.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6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Why is orthogonality special?</a:t>
            </a:r>
          </a:p>
        </p:txBody>
      </p:sp>
      <p:sp>
        <p:nvSpPr>
          <p:cNvPr id="2396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Contrast coding</a:t>
            </a:r>
          </a:p>
          <a:p>
            <a:r>
              <a:rPr lang="en-US" dirty="0"/>
              <a:t>Orthogonal contrasts divide the model sum of squares into exhaustive and mutually exclusive partitions.</a:t>
            </a:r>
          </a:p>
          <a:p>
            <a:r>
              <a:rPr lang="en-US" dirty="0"/>
              <a:t>Contrasts in </a:t>
            </a:r>
            <a:r>
              <a:rPr lang="en-US" i="1" dirty="0"/>
              <a:t>R</a:t>
            </a:r>
            <a:endParaRPr lang="en-US" dirty="0"/>
          </a:p>
          <a:p>
            <a:r>
              <a:rPr lang="en-US" dirty="0"/>
              <a:t>A more complicated example (Eysenck memory experiment)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5033</TotalTime>
  <Words>285</Words>
  <Application>Microsoft Office PowerPoint</Application>
  <PresentationFormat>On-screen Show (4:3)</PresentationFormat>
  <Paragraphs>47</Paragraphs>
  <Slides>7</Slides>
  <Notes>2</Notes>
  <HiddenSlides>0</HiddenSlides>
  <MMClips>0</MMClips>
  <ScaleCrop>false</ScaleCrop>
  <HeadingPairs>
    <vt:vector size="8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Default Design</vt:lpstr>
      <vt:lpstr>Equation</vt:lpstr>
      <vt:lpstr>Psychology 202a Advanced Psychological Statistics</vt:lpstr>
      <vt:lpstr>The plan for today</vt:lpstr>
      <vt:lpstr>A priori contrasts</vt:lpstr>
      <vt:lpstr>Contrasts (continued)</vt:lpstr>
      <vt:lpstr>Contrasts (continued)</vt:lpstr>
      <vt:lpstr>Checking for orthogonality</vt:lpstr>
      <vt:lpstr>Why is orthogonality special?</vt:lpstr>
    </vt:vector>
  </TitlesOfParts>
  <Company>UC Santa Cruz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Psychology 181 Psychological Data Analysis</dc:title>
  <dc:creator>Jack L. Vevea</dc:creator>
  <cp:lastModifiedBy>Jack Vevea</cp:lastModifiedBy>
  <cp:revision>56</cp:revision>
  <cp:lastPrinted>2020-11-12T18:07:19Z</cp:lastPrinted>
  <dcterms:created xsi:type="dcterms:W3CDTF">2007-01-07T21:57:11Z</dcterms:created>
  <dcterms:modified xsi:type="dcterms:W3CDTF">2020-11-12T21:06:18Z</dcterms:modified>
</cp:coreProperties>
</file>