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72" r:id="rId3"/>
    <p:sldId id="266" r:id="rId4"/>
    <p:sldId id="267" r:id="rId5"/>
    <p:sldId id="273" r:id="rId6"/>
    <p:sldId id="274" r:id="rId7"/>
    <p:sldId id="275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8B072D1-414E-4076-B274-7117FA1B0F8A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F44E8F31-D7E2-4FB3-BD0A-DF8A1E83D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21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BA6DCE-647B-481B-A5AB-3EA1F398FB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6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CCE2C2-25FD-43BF-BB69-7EE8BE730FA0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65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F4CBA-7314-43CB-A37A-0267E896CE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9F5DA-9E2B-4648-B114-8CD3377D17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3651E-A4EE-431D-AACF-DF07718C79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FED9F8-6421-49CE-BD85-DF917EEA0B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466BC9A-87D4-4078-9AA2-2E65441623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E9A3519-D472-4E1F-96CF-2A62AA766C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D27E1-6451-4F07-BCEA-89493AB1B2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504C4-E2C6-45D3-9881-E1C8E52871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FFBF6-196D-44DE-93D4-CDCB33321B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CFEA3-83C4-4DB7-BC39-BB42F1FD54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C7FB8-6D1B-4C67-B743-7ACAA5A633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0F525-A3D7-453F-901B-92F6E5726F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EFD23-915B-4817-AF28-EA5B2F2DD9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46A08-9B86-4818-A35B-C544485ECB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AEB3F4-548D-4463-8CA8-742FB8E3C0E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November 10,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Checking ANOVA assumptions</a:t>
            </a:r>
          </a:p>
          <a:p>
            <a:r>
              <a:rPr lang="en-US" dirty="0"/>
              <a:t>Visualizing ANOVA</a:t>
            </a:r>
          </a:p>
          <a:p>
            <a:r>
              <a:rPr lang="en-US" dirty="0"/>
              <a:t>The more interesting questions</a:t>
            </a:r>
          </a:p>
          <a:p>
            <a:r>
              <a:rPr lang="en-US" dirty="0"/>
              <a:t>Two regressions in one!</a:t>
            </a:r>
          </a:p>
          <a:p>
            <a:r>
              <a:rPr lang="en-US" dirty="0"/>
              <a:t>An outlier test</a:t>
            </a:r>
          </a:p>
          <a:p>
            <a:r>
              <a:rPr lang="en-US" dirty="0"/>
              <a:t>ANOVA as regression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Assumptions of the ANOVA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Independence between groups</a:t>
            </a:r>
          </a:p>
          <a:p>
            <a:r>
              <a:rPr lang="en-US" dirty="0"/>
              <a:t>Independence within groups</a:t>
            </a:r>
          </a:p>
          <a:p>
            <a:r>
              <a:rPr lang="en-US" dirty="0" err="1"/>
              <a:t>Homoscedastic</a:t>
            </a:r>
            <a:r>
              <a:rPr lang="en-US" dirty="0"/>
              <a:t> populations</a:t>
            </a:r>
          </a:p>
          <a:p>
            <a:r>
              <a:rPr lang="en-US" dirty="0"/>
              <a:t>Normal populations</a:t>
            </a:r>
          </a:p>
          <a:p>
            <a:r>
              <a:rPr lang="en-US"/>
              <a:t>In other words, the assumptions are identical to those of the </a:t>
            </a:r>
            <a:r>
              <a:rPr lang="en-US" i="1"/>
              <a:t>t</a:t>
            </a:r>
            <a:r>
              <a:rPr lang="en-US"/>
              <a:t> test, generalized to more than two groups.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Practical ANOVA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ANOVA in </a:t>
            </a:r>
            <a:r>
              <a:rPr lang="en-US" i="1" dirty="0"/>
              <a:t>R</a:t>
            </a:r>
          </a:p>
          <a:p>
            <a:r>
              <a:rPr lang="en-US" dirty="0"/>
              <a:t>Assessing the assumptions in </a:t>
            </a:r>
            <a:r>
              <a:rPr lang="en-US" i="1" dirty="0"/>
              <a:t>R</a:t>
            </a:r>
          </a:p>
          <a:p>
            <a:r>
              <a:rPr lang="en-US" dirty="0"/>
              <a:t>Visualizing ANOVA in </a:t>
            </a:r>
            <a:r>
              <a:rPr lang="en-US" i="1" dirty="0"/>
              <a:t>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uses of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outlier test</a:t>
            </a:r>
          </a:p>
          <a:p>
            <a:r>
              <a:rPr lang="en-US" dirty="0"/>
              <a:t>Two regressions in one!</a:t>
            </a:r>
          </a:p>
          <a:p>
            <a:pPr lvl="1"/>
            <a:r>
              <a:rPr lang="en-US" dirty="0"/>
              <a:t>The nested </a:t>
            </a:r>
            <a:r>
              <a:rPr lang="en-US" i="1" dirty="0"/>
              <a:t>F </a:t>
            </a:r>
            <a:r>
              <a:rPr lang="en-US" dirty="0"/>
              <a:t>test</a:t>
            </a:r>
          </a:p>
        </p:txBody>
      </p:sp>
    </p:spTree>
    <p:extLst>
      <p:ext uri="{BB962C8B-B14F-4D97-AF65-F5344CB8AC3E}">
        <p14:creationId xmlns:p14="http://schemas.microsoft.com/office/powerpoint/2010/main" val="4139701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interesting ANOVA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Post hoc procedures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DescTools</a:t>
            </a:r>
            <a:r>
              <a:rPr lang="en-US" dirty="0"/>
              <a:t> package</a:t>
            </a:r>
          </a:p>
          <a:p>
            <a:r>
              <a:rPr lang="en-US" dirty="0"/>
              <a:t>A priori contrasts</a:t>
            </a:r>
          </a:p>
        </p:txBody>
      </p:sp>
    </p:spTree>
    <p:extLst>
      <p:ext uri="{BB962C8B-B14F-4D97-AF65-F5344CB8AC3E}">
        <p14:creationId xmlns:p14="http://schemas.microsoft.com/office/powerpoint/2010/main" val="3632923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ANOVA as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Dummy coding</a:t>
            </a:r>
          </a:p>
          <a:p>
            <a:pPr lvl="1"/>
            <a:r>
              <a:rPr lang="en-US" dirty="0"/>
              <a:t>Is it Massed? (0, 1)</a:t>
            </a:r>
          </a:p>
          <a:p>
            <a:pPr lvl="1"/>
            <a:r>
              <a:rPr lang="en-US" dirty="0"/>
              <a:t>Is it Spaced? (0, 1)</a:t>
            </a:r>
          </a:p>
          <a:p>
            <a:pPr lvl="1"/>
            <a:r>
              <a:rPr lang="en-US" dirty="0"/>
              <a:t>If not, then it must be None</a:t>
            </a:r>
          </a:p>
          <a:p>
            <a:r>
              <a:rPr lang="en-US" dirty="0"/>
              <a:t>The resulting system:</a:t>
            </a:r>
          </a:p>
          <a:p>
            <a:pPr lvl="1"/>
            <a:r>
              <a:rPr lang="en-US" dirty="0"/>
              <a:t>Massed	1  0</a:t>
            </a:r>
          </a:p>
          <a:p>
            <a:pPr lvl="1"/>
            <a:r>
              <a:rPr lang="en-US" dirty="0"/>
              <a:t>Spaced	0  1</a:t>
            </a:r>
          </a:p>
          <a:p>
            <a:pPr lvl="1"/>
            <a:r>
              <a:rPr lang="en-US" dirty="0"/>
              <a:t>None		0  0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38967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5221</TotalTime>
  <Words>146</Words>
  <Application>Microsoft Office PowerPoint</Application>
  <PresentationFormat>On-screen Show (4:3)</PresentationFormat>
  <Paragraphs>39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Psychology 202a Advanced Psychological Statistics</vt:lpstr>
      <vt:lpstr>The Plan for Today</vt:lpstr>
      <vt:lpstr>Assumptions of the ANOVA</vt:lpstr>
      <vt:lpstr>Practical ANOVA</vt:lpstr>
      <vt:lpstr>Special uses of regression</vt:lpstr>
      <vt:lpstr>More interesting ANOVA questions</vt:lpstr>
      <vt:lpstr>ANOVA as regression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53</cp:revision>
  <cp:lastPrinted>2020-11-09T23:03:36Z</cp:lastPrinted>
  <dcterms:created xsi:type="dcterms:W3CDTF">2007-01-07T21:57:11Z</dcterms:created>
  <dcterms:modified xsi:type="dcterms:W3CDTF">2020-11-10T22:57:58Z</dcterms:modified>
</cp:coreProperties>
</file>