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75" r:id="rId2"/>
    <p:sldId id="292" r:id="rId3"/>
    <p:sldId id="273" r:id="rId4"/>
    <p:sldId id="274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2" autoAdjust="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8918023-808D-4D48-A9B5-016863B2D948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A9CF2EE-8497-42C7-85E1-AAA073276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106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72E5976-E563-4436-ACA3-C28F5E6A63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5448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CE135B-A4DC-4BDD-957F-BDE1DF095534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94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50D3C6-CF15-4E80-BD37-C1D79509BFD2}" type="slidenum">
              <a:rPr lang="en-US"/>
              <a:pPr/>
              <a:t>5</a:t>
            </a:fld>
            <a:endParaRPr lang="en-US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513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9B2D89-6FBC-4FC0-A4EC-8CCE288C22D7}" type="slidenum">
              <a:rPr lang="en-US"/>
              <a:pPr/>
              <a:t>6</a:t>
            </a:fld>
            <a:endParaRPr lang="en-US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9264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F45E0E-30D6-4537-AA5D-3C92A40AFF40}" type="slidenum">
              <a:rPr lang="en-US"/>
              <a:pPr/>
              <a:t>7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464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B3FC6F-06C0-4398-9E38-19E6F822A3ED}" type="slidenum">
              <a:rPr lang="en-US"/>
              <a:pPr/>
              <a:t>8</a:t>
            </a:fld>
            <a:endParaRPr lang="en-US"/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605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257609-AC47-4ED4-B2F8-62BFA97D32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AC01CB-8C97-4D63-B7E4-B25467D608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775CC2-DAFF-409E-BFE2-B56D062846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F5AAF8C-930F-40B2-A2AC-1BFF969EB5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AF86373-0AE6-4B51-A5F6-CA84A73537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815B7DA-F39E-4328-B024-84370EA66D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352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A95B4-BA28-4EE1-9AB5-664DB52005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1CA12F-B80A-4263-A48B-3804B9CD6D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FBF2E-EFB9-4A11-8360-BC0CC50B35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5A7FF4-6430-41A1-BE21-AA4A3BA39E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A41A06-51D6-4871-8920-5E6DDC06AD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E8CBE-F613-46A8-930A-3204A8F0A3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9183F-7AAF-453A-B870-63050F7382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4D30F6-5497-463F-8A3A-88F27D287A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2E89AFB-9904-4A2C-AFDC-D46800BAD6D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0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6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202a</a:t>
            </a:r>
            <a:br>
              <a:rPr lang="en-US" sz="4000" dirty="0"/>
            </a:br>
            <a:r>
              <a:rPr lang="en-US" sz="4000" dirty="0"/>
              <a:t>Advanced Psychological Statistics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October 23</a:t>
            </a:r>
            <a:r>
              <a:rPr lang="en-US"/>
              <a:t>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668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Decomposition (cont.)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decomposition of variability is the basis for inference in regression.</a:t>
            </a:r>
          </a:p>
          <a:p>
            <a:r>
              <a:rPr lang="en-US"/>
              <a:t>Mean squares</a:t>
            </a:r>
          </a:p>
          <a:p>
            <a:r>
              <a:rPr lang="en-US"/>
              <a:t>The </a:t>
            </a:r>
            <a:r>
              <a:rPr lang="en-US" i="1"/>
              <a:t>F</a:t>
            </a:r>
            <a:r>
              <a:rPr lang="en-US"/>
              <a:t> ratio</a:t>
            </a:r>
          </a:p>
          <a:p>
            <a:r>
              <a:rPr lang="en-US"/>
              <a:t>The ANOVA table</a:t>
            </a:r>
          </a:p>
        </p:txBody>
      </p:sp>
    </p:spTree>
    <p:extLst>
      <p:ext uri="{BB962C8B-B14F-4D97-AF65-F5344CB8AC3E}">
        <p14:creationId xmlns:p14="http://schemas.microsoft.com/office/powerpoint/2010/main" val="4151879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/>
              <a:t>The ANOVA Table</a:t>
            </a:r>
          </a:p>
        </p:txBody>
      </p:sp>
      <p:graphicFrame>
        <p:nvGraphicFramePr>
          <p:cNvPr id="133123" name="Group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305800" cy="4191001"/>
        </p:xfrm>
        <a:graphic>
          <a:graphicData uri="http://schemas.openxmlformats.org/drawingml/2006/table">
            <a:tbl>
              <a:tblPr/>
              <a:tblGrid>
                <a:gridCol w="1662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2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7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21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62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03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Source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df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1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Model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6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Error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9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2604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/>
              <a:t>The ANOVA Table</a:t>
            </a:r>
          </a:p>
        </p:txBody>
      </p:sp>
      <p:graphicFrame>
        <p:nvGraphicFramePr>
          <p:cNvPr id="134147" name="Group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305800" cy="4191001"/>
        </p:xfrm>
        <a:graphic>
          <a:graphicData uri="http://schemas.openxmlformats.org/drawingml/2006/table">
            <a:tbl>
              <a:tblPr/>
              <a:tblGrid>
                <a:gridCol w="1662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2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7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21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62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03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Source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df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1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Model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6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Error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9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4188" name="Object 44"/>
          <p:cNvGraphicFramePr>
            <a:graphicFrameLocks noGrp="1" noChangeAspect="1"/>
          </p:cNvGraphicFramePr>
          <p:nvPr>
            <p:ph sz="quarter" idx="2"/>
            <p:extLst/>
          </p:nvPr>
        </p:nvGraphicFramePr>
        <p:xfrm>
          <a:off x="2286000" y="3046413"/>
          <a:ext cx="14478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14" name="Equation" r:id="rId3" imgW="838080" imgH="291960" progId="Equation.3">
                  <p:embed/>
                </p:oleObj>
              </mc:Choice>
              <mc:Fallback>
                <p:oleObj name="Equation" r:id="rId3" imgW="8380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046413"/>
                        <a:ext cx="144780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89" name="Object 45"/>
          <p:cNvGraphicFramePr>
            <a:graphicFrameLocks noGrp="1" noChangeAspect="1"/>
          </p:cNvGraphicFramePr>
          <p:nvPr>
            <p:ph sz="quarter" idx="3"/>
            <p:extLst/>
          </p:nvPr>
        </p:nvGraphicFramePr>
        <p:xfrm>
          <a:off x="2590800" y="3978275"/>
          <a:ext cx="7620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15" name="Equation" r:id="rId5" imgW="393480" imgH="253800" progId="Equation.3">
                  <p:embed/>
                </p:oleObj>
              </mc:Choice>
              <mc:Fallback>
                <p:oleObj name="Equation" r:id="rId5" imgW="3934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978275"/>
                        <a:ext cx="76200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90" name="Object 46"/>
          <p:cNvGraphicFramePr>
            <a:graphicFrameLocks noGrp="1" noChangeAspect="1"/>
          </p:cNvGraphicFramePr>
          <p:nvPr>
            <p:ph sz="quarter" idx="4"/>
            <p:extLst/>
          </p:nvPr>
        </p:nvGraphicFramePr>
        <p:xfrm>
          <a:off x="2286000" y="5005388"/>
          <a:ext cx="152558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16" name="Equation" r:id="rId7" imgW="850680" imgH="279360" progId="Equation.3">
                  <p:embed/>
                </p:oleObj>
              </mc:Choice>
              <mc:Fallback>
                <p:oleObj name="Equation" r:id="rId7" imgW="85068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005388"/>
                        <a:ext cx="1525588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40195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/>
              <a:t>The ANOVA Table</a:t>
            </a:r>
          </a:p>
        </p:txBody>
      </p:sp>
      <p:graphicFrame>
        <p:nvGraphicFramePr>
          <p:cNvPr id="135171" name="Group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305800" cy="4191001"/>
        </p:xfrm>
        <a:graphic>
          <a:graphicData uri="http://schemas.openxmlformats.org/drawingml/2006/table">
            <a:tbl>
              <a:tblPr/>
              <a:tblGrid>
                <a:gridCol w="1662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2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7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21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62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03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Source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df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1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Model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6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Error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- 2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9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- 1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5212" name="Object 44"/>
          <p:cNvGraphicFramePr>
            <a:graphicFrameLocks noGrp="1" noChangeAspect="1"/>
          </p:cNvGraphicFramePr>
          <p:nvPr>
            <p:ph sz="quarter" idx="2"/>
            <p:extLst/>
          </p:nvPr>
        </p:nvGraphicFramePr>
        <p:xfrm>
          <a:off x="2286000" y="3046413"/>
          <a:ext cx="14478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8" name="Equation" r:id="rId3" imgW="838080" imgH="291960" progId="Equation.3">
                  <p:embed/>
                </p:oleObj>
              </mc:Choice>
              <mc:Fallback>
                <p:oleObj name="Equation" r:id="rId3" imgW="8380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046413"/>
                        <a:ext cx="144780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213" name="Object 45"/>
          <p:cNvGraphicFramePr>
            <a:graphicFrameLocks noGrp="1" noChangeAspect="1"/>
          </p:cNvGraphicFramePr>
          <p:nvPr>
            <p:ph sz="quarter" idx="3"/>
            <p:extLst/>
          </p:nvPr>
        </p:nvGraphicFramePr>
        <p:xfrm>
          <a:off x="2590800" y="3978275"/>
          <a:ext cx="7620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9" name="Equation" r:id="rId5" imgW="393480" imgH="253800" progId="Equation.3">
                  <p:embed/>
                </p:oleObj>
              </mc:Choice>
              <mc:Fallback>
                <p:oleObj name="Equation" r:id="rId5" imgW="3934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978275"/>
                        <a:ext cx="76200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214" name="Object 46"/>
          <p:cNvGraphicFramePr>
            <a:graphicFrameLocks noGrp="1" noChangeAspect="1"/>
          </p:cNvGraphicFramePr>
          <p:nvPr>
            <p:ph sz="quarter" idx="4"/>
            <p:extLst/>
          </p:nvPr>
        </p:nvGraphicFramePr>
        <p:xfrm>
          <a:off x="2286000" y="5005388"/>
          <a:ext cx="152558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0" name="Equation" r:id="rId7" imgW="850680" imgH="279360" progId="Equation.3">
                  <p:embed/>
                </p:oleObj>
              </mc:Choice>
              <mc:Fallback>
                <p:oleObj name="Equation" r:id="rId7" imgW="85068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005388"/>
                        <a:ext cx="1525588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94800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/>
              <a:t>The ANOVA Table</a:t>
            </a:r>
          </a:p>
        </p:txBody>
      </p:sp>
      <p:graphicFrame>
        <p:nvGraphicFramePr>
          <p:cNvPr id="138243" name="Group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305800" cy="4191001"/>
        </p:xfrm>
        <a:graphic>
          <a:graphicData uri="http://schemas.openxmlformats.org/drawingml/2006/table">
            <a:tbl>
              <a:tblPr/>
              <a:tblGrid>
                <a:gridCol w="1662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2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7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21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62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03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Source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df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1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Model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/ df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endParaRPr kumimoji="0" lang="en-US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6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Error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- 2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  <a:r>
                        <a:rPr kumimoji="0" lang="en-US" sz="2800" b="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/ </a:t>
                      </a:r>
                      <a:r>
                        <a:rPr kumimoji="0" lang="en-US" sz="2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df</a:t>
                      </a:r>
                      <a:r>
                        <a:rPr kumimoji="0" lang="en-US" sz="2800" b="0" i="1" u="none" strike="noStrike" cap="none" normalizeH="0" baseline="-25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  <a:endParaRPr kumimoji="0" lang="en-US" sz="2800" b="0" i="1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9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- 1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8284" name="Object 44"/>
          <p:cNvGraphicFramePr>
            <a:graphicFrameLocks noGrp="1" noChangeAspect="1"/>
          </p:cNvGraphicFramePr>
          <p:nvPr>
            <p:ph sz="quarter" idx="2"/>
            <p:extLst/>
          </p:nvPr>
        </p:nvGraphicFramePr>
        <p:xfrm>
          <a:off x="2286000" y="3046413"/>
          <a:ext cx="14478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62" name="Equation" r:id="rId3" imgW="838080" imgH="291960" progId="Equation.3">
                  <p:embed/>
                </p:oleObj>
              </mc:Choice>
              <mc:Fallback>
                <p:oleObj name="Equation" r:id="rId3" imgW="8380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046413"/>
                        <a:ext cx="144780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285" name="Object 45"/>
          <p:cNvGraphicFramePr>
            <a:graphicFrameLocks noGrp="1" noChangeAspect="1"/>
          </p:cNvGraphicFramePr>
          <p:nvPr>
            <p:ph sz="quarter" idx="3"/>
            <p:extLst/>
          </p:nvPr>
        </p:nvGraphicFramePr>
        <p:xfrm>
          <a:off x="2590800" y="3978275"/>
          <a:ext cx="7620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63" name="Equation" r:id="rId5" imgW="393480" imgH="253800" progId="Equation.3">
                  <p:embed/>
                </p:oleObj>
              </mc:Choice>
              <mc:Fallback>
                <p:oleObj name="Equation" r:id="rId5" imgW="3934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978275"/>
                        <a:ext cx="76200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286" name="Object 46"/>
          <p:cNvGraphicFramePr>
            <a:graphicFrameLocks noGrp="1" noChangeAspect="1"/>
          </p:cNvGraphicFramePr>
          <p:nvPr>
            <p:ph sz="quarter" idx="4"/>
            <p:extLst/>
          </p:nvPr>
        </p:nvGraphicFramePr>
        <p:xfrm>
          <a:off x="2286000" y="5005388"/>
          <a:ext cx="152558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64" name="Equation" r:id="rId7" imgW="850680" imgH="279360" progId="Equation.3">
                  <p:embed/>
                </p:oleObj>
              </mc:Choice>
              <mc:Fallback>
                <p:oleObj name="Equation" r:id="rId7" imgW="85068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005388"/>
                        <a:ext cx="1525588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531613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/>
              <a:t>The ANOVA Table</a:t>
            </a:r>
          </a:p>
        </p:txBody>
      </p:sp>
      <p:graphicFrame>
        <p:nvGraphicFramePr>
          <p:cNvPr id="139267" name="Group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305800" cy="4191001"/>
        </p:xfrm>
        <a:graphic>
          <a:graphicData uri="http://schemas.openxmlformats.org/drawingml/2006/table">
            <a:tbl>
              <a:tblPr/>
              <a:tblGrid>
                <a:gridCol w="1662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2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7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21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62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03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Source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df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1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Model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  <a:r>
                        <a:rPr kumimoji="0" lang="en-US" sz="24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/ df</a:t>
                      </a:r>
                      <a:r>
                        <a:rPr kumimoji="0" lang="en-US" sz="24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endParaRPr kumimoji="0" lang="en-US" sz="24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MS</a:t>
                      </a:r>
                      <a:r>
                        <a:rPr kumimoji="0" lang="en-US" sz="24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/ MS</a:t>
                      </a:r>
                      <a:r>
                        <a:rPr kumimoji="0" lang="en-US" sz="24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6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Error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- 2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  <a:r>
                        <a:rPr kumimoji="0" lang="en-US" sz="24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/ df</a:t>
                      </a:r>
                      <a:r>
                        <a:rPr kumimoji="0" lang="en-US" sz="24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9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- 1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9308" name="Object 44"/>
          <p:cNvGraphicFramePr>
            <a:graphicFrameLocks noGrp="1" noChangeAspect="1"/>
          </p:cNvGraphicFramePr>
          <p:nvPr>
            <p:ph sz="quarter" idx="2"/>
            <p:extLst/>
          </p:nvPr>
        </p:nvGraphicFramePr>
        <p:xfrm>
          <a:off x="2286000" y="3046413"/>
          <a:ext cx="14478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86" name="Equation" r:id="rId3" imgW="838080" imgH="291960" progId="Equation.3">
                  <p:embed/>
                </p:oleObj>
              </mc:Choice>
              <mc:Fallback>
                <p:oleObj name="Equation" r:id="rId3" imgW="8380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046413"/>
                        <a:ext cx="144780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309" name="Object 45"/>
          <p:cNvGraphicFramePr>
            <a:graphicFrameLocks noGrp="1" noChangeAspect="1"/>
          </p:cNvGraphicFramePr>
          <p:nvPr>
            <p:ph sz="quarter" idx="3"/>
            <p:extLst/>
          </p:nvPr>
        </p:nvGraphicFramePr>
        <p:xfrm>
          <a:off x="2590800" y="3978275"/>
          <a:ext cx="7620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87" name="Equation" r:id="rId5" imgW="393480" imgH="253800" progId="Equation.3">
                  <p:embed/>
                </p:oleObj>
              </mc:Choice>
              <mc:Fallback>
                <p:oleObj name="Equation" r:id="rId5" imgW="3934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978275"/>
                        <a:ext cx="76200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310" name="Object 46"/>
          <p:cNvGraphicFramePr>
            <a:graphicFrameLocks noGrp="1" noChangeAspect="1"/>
          </p:cNvGraphicFramePr>
          <p:nvPr>
            <p:ph sz="quarter" idx="4"/>
            <p:extLst/>
          </p:nvPr>
        </p:nvGraphicFramePr>
        <p:xfrm>
          <a:off x="2286000" y="5005388"/>
          <a:ext cx="152558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88" name="Equation" r:id="rId7" imgW="850680" imgH="279360" progId="Equation.3">
                  <p:embed/>
                </p:oleObj>
              </mc:Choice>
              <mc:Fallback>
                <p:oleObj name="Equation" r:id="rId7" imgW="85068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005388"/>
                        <a:ext cx="1525588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92313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 for Inference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Linear relationship</a:t>
            </a:r>
          </a:p>
          <a:p>
            <a:r>
              <a:rPr lang="en-US" dirty="0"/>
              <a:t>Independent errors</a:t>
            </a:r>
          </a:p>
          <a:p>
            <a:r>
              <a:rPr lang="en-US" dirty="0" err="1"/>
              <a:t>Homoscedastic</a:t>
            </a:r>
            <a:r>
              <a:rPr lang="en-US" dirty="0"/>
              <a:t> errors</a:t>
            </a:r>
          </a:p>
          <a:p>
            <a:r>
              <a:rPr lang="en-US" dirty="0"/>
              <a:t>Normally distributed errors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236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 for today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What </a:t>
            </a:r>
            <a:r>
              <a:rPr lang="en-US" dirty="0"/>
              <a:t>is the relationship?  Introducing simple linear regression.</a:t>
            </a:r>
          </a:p>
          <a:p>
            <a:r>
              <a:rPr lang="en-US" dirty="0"/>
              <a:t>Two more ways of understanding correlation.</a:t>
            </a:r>
          </a:p>
        </p:txBody>
      </p:sp>
    </p:spTree>
    <p:extLst>
      <p:ext uri="{BB962C8B-B14F-4D97-AF65-F5344CB8AC3E}">
        <p14:creationId xmlns:p14="http://schemas.microsoft.com/office/powerpoint/2010/main" val="848299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/>
              <a:t>What</a:t>
            </a:r>
            <a:r>
              <a:rPr lang="en-US"/>
              <a:t> is the relationship?</a:t>
            </a:r>
            <a:endParaRPr lang="en-US" i="1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/>
              <a:t>Linear regression:</a:t>
            </a:r>
          </a:p>
          <a:p>
            <a:endParaRPr lang="en-US" sz="2800"/>
          </a:p>
          <a:p>
            <a:endParaRPr lang="en-US" sz="2800"/>
          </a:p>
        </p:txBody>
      </p:sp>
      <p:graphicFrame>
        <p:nvGraphicFramePr>
          <p:cNvPr id="95236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3467496"/>
              </p:ext>
            </p:extLst>
          </p:nvPr>
        </p:nvGraphicFramePr>
        <p:xfrm>
          <a:off x="2044700" y="2624138"/>
          <a:ext cx="4899025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2" name="Equation" r:id="rId3" imgW="1104840" imgH="215640" progId="Equation.3">
                  <p:embed/>
                </p:oleObj>
              </mc:Choice>
              <mc:Fallback>
                <p:oleObj name="Equation" r:id="rId3" imgW="110484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4700" y="2624138"/>
                        <a:ext cx="4899025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Estimation of regression parameters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/>
              <a:t>Slope estimate:</a:t>
            </a:r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r>
              <a:rPr lang="en-US" sz="2800"/>
              <a:t>Intercept estimate:</a:t>
            </a:r>
          </a:p>
          <a:p>
            <a:endParaRPr lang="en-US" sz="2800"/>
          </a:p>
          <a:p>
            <a:endParaRPr lang="en-US" sz="2800"/>
          </a:p>
        </p:txBody>
      </p:sp>
      <p:graphicFrame>
        <p:nvGraphicFramePr>
          <p:cNvPr id="98308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991291512"/>
              </p:ext>
            </p:extLst>
          </p:nvPr>
        </p:nvGraphicFramePr>
        <p:xfrm>
          <a:off x="2362200" y="2355850"/>
          <a:ext cx="4038600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41" name="Equation" r:id="rId3" imgW="1790640" imgH="482400" progId="Equation.3">
                  <p:embed/>
                </p:oleObj>
              </mc:Choice>
              <mc:Fallback>
                <p:oleObj name="Equation" r:id="rId3" imgW="1790640" imgH="4824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355850"/>
                        <a:ext cx="4038600" cy="1089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0" name="Object 6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159334199"/>
              </p:ext>
            </p:extLst>
          </p:nvPr>
        </p:nvGraphicFramePr>
        <p:xfrm>
          <a:off x="2514600" y="4678363"/>
          <a:ext cx="3281363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42" name="Equation" r:id="rId5" imgW="1130040" imgH="253800" progId="Equation.3">
                  <p:embed/>
                </p:oleObj>
              </mc:Choice>
              <mc:Fallback>
                <p:oleObj name="Equation" r:id="rId5" imgW="1130040" imgH="2538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678363"/>
                        <a:ext cx="3281363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Regression as a Model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Regression as a model for conditional mean</a:t>
            </a:r>
          </a:p>
          <a:p>
            <a:r>
              <a:rPr lang="en-US" dirty="0"/>
              <a:t>What about all those other aspects of a distribution?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105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Estimating Regression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305800" cy="4602163"/>
          </a:xfrm>
        </p:spPr>
        <p:txBody>
          <a:bodyPr/>
          <a:lstStyle/>
          <a:p>
            <a:r>
              <a:rPr lang="en-US" sz="2800"/>
              <a:t>Why are the estimates what they are?</a:t>
            </a:r>
          </a:p>
          <a:p>
            <a:r>
              <a:rPr lang="en-US" sz="2800"/>
              <a:t>Definition:  residual is an estimate of the error component of the model:</a:t>
            </a:r>
          </a:p>
          <a:p>
            <a:endParaRPr lang="en-US" sz="2800"/>
          </a:p>
        </p:txBody>
      </p:sp>
      <p:graphicFrame>
        <p:nvGraphicFramePr>
          <p:cNvPr id="104452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009397076"/>
              </p:ext>
            </p:extLst>
          </p:nvPr>
        </p:nvGraphicFramePr>
        <p:xfrm>
          <a:off x="2743200" y="3417888"/>
          <a:ext cx="2914650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90" name="Equation" r:id="rId4" imgW="1206360" imgH="215640" progId="Equation.3">
                  <p:embed/>
                </p:oleObj>
              </mc:Choice>
              <mc:Fallback>
                <p:oleObj name="Equation" r:id="rId4" imgW="12063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417888"/>
                        <a:ext cx="2914650" cy="522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3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096760555"/>
              </p:ext>
            </p:extLst>
          </p:nvPr>
        </p:nvGraphicFramePr>
        <p:xfrm>
          <a:off x="2762250" y="4318000"/>
          <a:ext cx="316230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91" name="Equation" r:id="rId6" imgW="1282680" imgH="228600" progId="Equation.3">
                  <p:embed/>
                </p:oleObj>
              </mc:Choice>
              <mc:Fallback>
                <p:oleObj name="Equation" r:id="rId6" imgW="12826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250" y="4318000"/>
                        <a:ext cx="3162300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9173053"/>
              </p:ext>
            </p:extLst>
          </p:nvPr>
        </p:nvGraphicFramePr>
        <p:xfrm>
          <a:off x="2282825" y="5324475"/>
          <a:ext cx="4119563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92" name="Equation" r:id="rId8" imgW="1358640" imgH="253800" progId="Equation.3">
                  <p:embed/>
                </p:oleObj>
              </mc:Choice>
              <mc:Fallback>
                <p:oleObj name="Equation" r:id="rId8" imgW="135864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2825" y="5324475"/>
                        <a:ext cx="4119563" cy="77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9739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Estimating Regression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line that fits best is the one that minimizes the residuals.</a:t>
            </a:r>
          </a:p>
          <a:p>
            <a:r>
              <a:rPr lang="en-US" dirty="0"/>
              <a:t>Once again, negative residuals balance positive residuals…</a:t>
            </a:r>
          </a:p>
          <a:p>
            <a:r>
              <a:rPr lang="en-US" dirty="0"/>
              <a:t>…so we make the residuals positive by squaring them.</a:t>
            </a:r>
          </a:p>
        </p:txBody>
      </p:sp>
    </p:spTree>
    <p:extLst>
      <p:ext uri="{BB962C8B-B14F-4D97-AF65-F5344CB8AC3E}">
        <p14:creationId xmlns:p14="http://schemas.microsoft.com/office/powerpoint/2010/main" val="194428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Principle of Least Squares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criterion for best fit is known as the principle of least squares.</a:t>
            </a:r>
          </a:p>
          <a:p>
            <a:r>
              <a:rPr lang="en-US" dirty="0"/>
              <a:t>You will also see it referred to as “ordinary least squares” …</a:t>
            </a:r>
          </a:p>
          <a:p>
            <a:r>
              <a:rPr lang="en-US" dirty="0"/>
              <a:t>…or as “OLS” for short.</a:t>
            </a:r>
          </a:p>
        </p:txBody>
      </p:sp>
    </p:spTree>
    <p:extLst>
      <p:ext uri="{BB962C8B-B14F-4D97-AF65-F5344CB8AC3E}">
        <p14:creationId xmlns:p14="http://schemas.microsoft.com/office/powerpoint/2010/main" val="4032375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Decomposing the sum of squares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Recall that the model can be broken down into two components: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part we </a:t>
            </a:r>
            <a:r>
              <a:rPr lang="en-US" i="1" dirty="0"/>
              <a:t>do</a:t>
            </a:r>
            <a:r>
              <a:rPr lang="en-US" dirty="0"/>
              <a:t> understand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part we </a:t>
            </a:r>
            <a:r>
              <a:rPr lang="en-US" i="1" dirty="0"/>
              <a:t>don’t </a:t>
            </a:r>
            <a:r>
              <a:rPr lang="en-US" dirty="0"/>
              <a:t>understand</a:t>
            </a:r>
          </a:p>
          <a:p>
            <a:pPr>
              <a:lnSpc>
                <a:spcPct val="90000"/>
              </a:lnSpc>
            </a:pPr>
            <a:r>
              <a:rPr lang="en-US" dirty="0"/>
              <a:t>The sum of squares of the dependent variable about its mean can be broken down into corresponding components.</a:t>
            </a:r>
          </a:p>
          <a:p>
            <a:pPr>
              <a:lnSpc>
                <a:spcPct val="90000"/>
              </a:lnSpc>
            </a:pPr>
            <a:r>
              <a:rPr lang="en-US" dirty="0"/>
              <a:t>These components have the same additive relationship as the model components.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656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1875</TotalTime>
  <Words>357</Words>
  <Application>Microsoft Office PowerPoint</Application>
  <PresentationFormat>On-screen Show (4:3)</PresentationFormat>
  <Paragraphs>108</Paragraphs>
  <Slides>16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Default Design</vt:lpstr>
      <vt:lpstr>Equation</vt:lpstr>
      <vt:lpstr>Psychology 202a Advanced Psychological Statistics</vt:lpstr>
      <vt:lpstr>The plan for today </vt:lpstr>
      <vt:lpstr>What is the relationship?</vt:lpstr>
      <vt:lpstr>Estimation of regression parameters</vt:lpstr>
      <vt:lpstr>Regression as a Model</vt:lpstr>
      <vt:lpstr>Estimating Regression</vt:lpstr>
      <vt:lpstr>Estimating Regression</vt:lpstr>
      <vt:lpstr>The Principle of Least Squares</vt:lpstr>
      <vt:lpstr>Decomposing the sum of squares</vt:lpstr>
      <vt:lpstr>Decomposition (cont.)</vt:lpstr>
      <vt:lpstr>The ANOVA Table</vt:lpstr>
      <vt:lpstr>The ANOVA Table</vt:lpstr>
      <vt:lpstr>The ANOVA Table</vt:lpstr>
      <vt:lpstr>The ANOVA Table</vt:lpstr>
      <vt:lpstr>The ANOVA Table</vt:lpstr>
      <vt:lpstr>Assumptions for Inference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41</cp:revision>
  <cp:lastPrinted>2020-10-22T17:03:28Z</cp:lastPrinted>
  <dcterms:created xsi:type="dcterms:W3CDTF">2007-01-07T21:57:11Z</dcterms:created>
  <dcterms:modified xsi:type="dcterms:W3CDTF">2020-10-22T20:54:01Z</dcterms:modified>
</cp:coreProperties>
</file>