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75" r:id="rId2"/>
    <p:sldId id="298" r:id="rId3"/>
    <p:sldId id="294" r:id="rId4"/>
    <p:sldId id="295" r:id="rId5"/>
    <p:sldId id="299" r:id="rId6"/>
    <p:sldId id="268" r:id="rId7"/>
    <p:sldId id="269" r:id="rId8"/>
    <p:sldId id="270" r:id="rId9"/>
    <p:sldId id="271" r:id="rId10"/>
    <p:sldId id="272" r:id="rId11"/>
    <p:sldId id="273" r:id="rId12"/>
    <p:sldId id="274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12" autoAdjust="0"/>
  </p:normalViewPr>
  <p:slideViewPr>
    <p:cSldViewPr>
      <p:cViewPr varScale="1">
        <p:scale>
          <a:sx n="74" d="100"/>
          <a:sy n="74" d="100"/>
        </p:scale>
        <p:origin x="901" y="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918023-808D-4D48-A9B5-016863B2D948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9CF2EE-8497-42C7-85E1-AAA073276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1106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72E5976-E563-4436-ACA3-C28F5E6A631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5448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CE135B-A4DC-4BDD-957F-BDE1DF095534}" type="slidenum">
              <a:rPr lang="en-US"/>
              <a:pPr/>
              <a:t>1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3940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F1A1144-4890-4EA1-BDF0-0A97045D49FF}" type="slidenum">
              <a:rPr lang="en-US"/>
              <a:pPr/>
              <a:t>3</a:t>
            </a:fld>
            <a:endParaRPr lang="en-US"/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98500" y="4410075"/>
            <a:ext cx="5588000" cy="40878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2958" tIns="46479" rIns="92958" bIns="46479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7450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710E4BF-4454-472A-A618-211B82B066EC}" type="slidenum">
              <a:rPr lang="en-US"/>
              <a:pPr/>
              <a:t>4</a:t>
            </a:fld>
            <a:endParaRPr lang="en-US"/>
          </a:p>
        </p:txBody>
      </p:sp>
      <p:sp>
        <p:nvSpPr>
          <p:cNvPr id="215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98500" y="4409757"/>
            <a:ext cx="5588000" cy="408740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9081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C19E3F-20CA-4025-8A3C-BDB3D94256E0}" type="slidenum">
              <a:rPr lang="en-US"/>
              <a:pPr/>
              <a:t>6</a:t>
            </a:fld>
            <a:endParaRPr lang="en-U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8837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257609-AC47-4ED4-B2F8-62BFA97D32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AC01CB-8C97-4D63-B7E4-B25467D608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775CC2-DAFF-409E-BFE2-B56D062846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F5AAF8C-930F-40B2-A2AC-1BFF969EB5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AF86373-0AE6-4B51-A5F6-CA84A73537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7A95B4-BA28-4EE1-9AB5-664DB52005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1CA12F-B80A-4263-A48B-3804B9CD6D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1FBF2E-EFB9-4A11-8360-BC0CC50B35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5A7FF4-6430-41A1-BE21-AA4A3BA39E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A41A06-51D6-4871-8920-5E6DDC06AD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AE8CBE-F613-46A8-930A-3204A8F0A3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D9183F-7AAF-453A-B870-63050F7382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4D30F6-5497-463F-8A3A-88F27D287A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2E89AFB-9904-4A2C-AFDC-D46800BAD6D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Psychology 202a</a:t>
            </a:r>
            <a:br>
              <a:rPr lang="en-US" sz="4000" dirty="0"/>
            </a:br>
            <a:r>
              <a:rPr lang="en-US" sz="4000" dirty="0"/>
              <a:t>Advanced Psychological Statistics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October 20, 2020</a:t>
            </a:r>
          </a:p>
        </p:txBody>
      </p:sp>
    </p:spTree>
    <p:extLst>
      <p:ext uri="{BB962C8B-B14F-4D97-AF65-F5344CB8AC3E}">
        <p14:creationId xmlns:p14="http://schemas.microsoft.com/office/powerpoint/2010/main" val="42556684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Problem with that way of understanding </a:t>
            </a:r>
            <a:r>
              <a:rPr lang="en-US" sz="4000" i="1"/>
              <a:t>r</a:t>
            </a:r>
            <a:endParaRPr lang="en-US" sz="4000"/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Does not make it absolutely clear that the relationship must be linear in order for </a:t>
            </a:r>
            <a:r>
              <a:rPr lang="en-US" i="1"/>
              <a:t>r</a:t>
            </a:r>
            <a:r>
              <a:rPr lang="en-US"/>
              <a:t> to make sense as a measure of strength of association.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/>
              <a:t>What</a:t>
            </a:r>
            <a:r>
              <a:rPr lang="en-US"/>
              <a:t> is the relationship?</a:t>
            </a:r>
            <a:endParaRPr lang="en-US" i="1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/>
              <a:t>Linear regression:</a:t>
            </a:r>
          </a:p>
          <a:p>
            <a:endParaRPr lang="en-US" sz="2800"/>
          </a:p>
          <a:p>
            <a:endParaRPr lang="en-US" sz="2800"/>
          </a:p>
        </p:txBody>
      </p:sp>
      <p:graphicFrame>
        <p:nvGraphicFramePr>
          <p:cNvPr id="95236" name="Object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049198539"/>
              </p:ext>
            </p:extLst>
          </p:nvPr>
        </p:nvGraphicFramePr>
        <p:xfrm>
          <a:off x="1905000" y="2624138"/>
          <a:ext cx="5181600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50" name="Equation" r:id="rId3" imgW="1168200" imgH="215640" progId="Equation.3">
                  <p:embed/>
                </p:oleObj>
              </mc:Choice>
              <mc:Fallback>
                <p:oleObj name="Equation" r:id="rId3" imgW="1168200" imgH="215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624138"/>
                        <a:ext cx="5181600" cy="957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Estimation of regression parameters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/>
              <a:t>Slope estimate:</a:t>
            </a:r>
          </a:p>
          <a:p>
            <a:endParaRPr lang="en-US" sz="2800"/>
          </a:p>
          <a:p>
            <a:endParaRPr lang="en-US" sz="2800"/>
          </a:p>
          <a:p>
            <a:endParaRPr lang="en-US" sz="2800"/>
          </a:p>
          <a:p>
            <a:r>
              <a:rPr lang="en-US" sz="2800"/>
              <a:t>Intercept estimate:</a:t>
            </a:r>
          </a:p>
          <a:p>
            <a:endParaRPr lang="en-US" sz="2800"/>
          </a:p>
          <a:p>
            <a:endParaRPr lang="en-US" sz="2800"/>
          </a:p>
        </p:txBody>
      </p:sp>
      <p:graphicFrame>
        <p:nvGraphicFramePr>
          <p:cNvPr id="98308" name="Object 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991291512"/>
              </p:ext>
            </p:extLst>
          </p:nvPr>
        </p:nvGraphicFramePr>
        <p:xfrm>
          <a:off x="2362200" y="2355850"/>
          <a:ext cx="4038600" cy="108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37" name="Equation" r:id="rId3" imgW="1790640" imgH="482400" progId="Equation.3">
                  <p:embed/>
                </p:oleObj>
              </mc:Choice>
              <mc:Fallback>
                <p:oleObj name="Equation" r:id="rId3" imgW="1790640" imgH="4824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355850"/>
                        <a:ext cx="4038600" cy="1089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0" name="Object 6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159334199"/>
              </p:ext>
            </p:extLst>
          </p:nvPr>
        </p:nvGraphicFramePr>
        <p:xfrm>
          <a:off x="2514600" y="4678363"/>
          <a:ext cx="3281363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38" name="Equation" r:id="rId5" imgW="1130040" imgH="253800" progId="Equation.3">
                  <p:embed/>
                </p:oleObj>
              </mc:Choice>
              <mc:Fallback>
                <p:oleObj name="Equation" r:id="rId5" imgW="1130040" imgH="2538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678363"/>
                        <a:ext cx="3281363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plan for today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Review of effect sizes and confidence intervals</a:t>
            </a:r>
          </a:p>
          <a:p>
            <a:r>
              <a:rPr lang="en-US" dirty="0"/>
              <a:t>The repeated-measures </a:t>
            </a:r>
            <a:r>
              <a:rPr lang="en-US" i="1" dirty="0"/>
              <a:t>t</a:t>
            </a:r>
            <a:r>
              <a:rPr lang="en-US" dirty="0"/>
              <a:t> test</a:t>
            </a:r>
          </a:p>
          <a:p>
            <a:r>
              <a:rPr lang="en-US" dirty="0"/>
              <a:t>Conditioning on a continuous variable</a:t>
            </a:r>
          </a:p>
          <a:p>
            <a:r>
              <a:rPr lang="en-US" dirty="0"/>
              <a:t>Introducing correlation</a:t>
            </a:r>
          </a:p>
        </p:txBody>
      </p:sp>
    </p:spTree>
    <p:extLst>
      <p:ext uri="{BB962C8B-B14F-4D97-AF65-F5344CB8AC3E}">
        <p14:creationId xmlns:p14="http://schemas.microsoft.com/office/powerpoint/2010/main" val="2327860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9088"/>
            <a:ext cx="8229600" cy="1054100"/>
          </a:xfrm>
          <a:ln/>
        </p:spPr>
        <p:txBody>
          <a:bodyPr lIns="0" tIns="0" rIns="0" bIns="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/>
              <a:t>Effect sizes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437063"/>
          </a:xfrm>
          <a:ln/>
        </p:spPr>
        <p:txBody>
          <a:bodyPr lIns="0" tIns="0" rIns="0" bIns="0"/>
          <a:lstStyle/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/>
              <a:t>Standardized effect sizes corresponding to one-sample tests.</a:t>
            </a:r>
          </a:p>
          <a:p>
            <a:pPr lvl="1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i="1" dirty="0"/>
              <a:t>         d = </a:t>
            </a:r>
            <a:r>
              <a:rPr lang="en-US" dirty="0"/>
              <a:t>(</a:t>
            </a:r>
            <a:r>
              <a:rPr lang="en-US" i="1" dirty="0"/>
              <a:t>M – </a:t>
            </a:r>
            <a:r>
              <a:rPr lang="en-US" i="1" dirty="0">
                <a:latin typeface="Symbol" pitchFamily="18" charset="2"/>
              </a:rPr>
              <a:t>m</a:t>
            </a:r>
            <a:r>
              <a:rPr lang="en-US" i="1" baseline="-33000" dirty="0">
                <a:latin typeface="Symbol" pitchFamily="18" charset="2"/>
              </a:rPr>
              <a:t>0</a:t>
            </a:r>
            <a:r>
              <a:rPr lang="en-US" dirty="0">
                <a:latin typeface="Symbol" pitchFamily="18" charset="2"/>
              </a:rPr>
              <a:t> ) / </a:t>
            </a:r>
            <a:r>
              <a:rPr lang="en-US" i="1" dirty="0"/>
              <a:t>s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/>
              <a:t>Effect sizes for differences between means. </a:t>
            </a:r>
            <a:r>
              <a:rPr lang="ar-SA" dirty="0"/>
              <a:t>‏</a:t>
            </a:r>
            <a:r>
              <a:rPr lang="en-US" i="1" dirty="0"/>
              <a:t>          	   d = </a:t>
            </a:r>
            <a:r>
              <a:rPr lang="en-US" dirty="0"/>
              <a:t>(</a:t>
            </a:r>
            <a:r>
              <a:rPr lang="en-US" i="1" dirty="0"/>
              <a:t>M</a:t>
            </a:r>
            <a:r>
              <a:rPr lang="en-US" i="1" baseline="-25000" dirty="0"/>
              <a:t>1</a:t>
            </a:r>
            <a:r>
              <a:rPr lang="en-US" i="1" dirty="0"/>
              <a:t> – M</a:t>
            </a:r>
            <a:r>
              <a:rPr lang="en-US" i="1" baseline="-25000" dirty="0"/>
              <a:t>2</a:t>
            </a:r>
            <a:r>
              <a:rPr lang="en-US" dirty="0">
                <a:latin typeface="Symbol" pitchFamily="18" charset="2"/>
              </a:rPr>
              <a:t>) / </a:t>
            </a:r>
            <a:r>
              <a:rPr lang="en-US" i="1" dirty="0" err="1"/>
              <a:t>s</a:t>
            </a:r>
            <a:r>
              <a:rPr lang="en-US" i="1" baseline="-25000" dirty="0" err="1"/>
              <a:t>P</a:t>
            </a:r>
            <a:endParaRPr lang="en-US" dirty="0"/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/>
              <a:t>What’s large? What’s small? It depends.</a:t>
            </a:r>
          </a:p>
        </p:txBody>
      </p:sp>
    </p:spTree>
    <p:extLst>
      <p:ext uri="{BB962C8B-B14F-4D97-AF65-F5344CB8AC3E}">
        <p14:creationId xmlns:p14="http://schemas.microsoft.com/office/powerpoint/2010/main" val="1031735193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lIns="0" tIns="0" rIns="0" bIns="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/>
              <a:t>Confidence intervals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4524375"/>
          </a:xfrm>
          <a:ln/>
        </p:spPr>
        <p:txBody>
          <a:bodyPr lIns="0" tIns="0" rIns="0" bIns="0"/>
          <a:lstStyle/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/>
              <a:t>If it has a standard error and can be tested with a </a:t>
            </a:r>
            <a:r>
              <a:rPr lang="en-US" i="1" dirty="0"/>
              <a:t>t</a:t>
            </a:r>
            <a:r>
              <a:rPr lang="en-US" dirty="0"/>
              <a:t> statistic, a confidence interval is possible.</a:t>
            </a: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/>
              <a:t>Confidence interval for the difference between means.</a:t>
            </a: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/>
              <a:t>The 100 * (1-</a:t>
            </a:r>
            <a:r>
              <a:rPr lang="en-US" i="1" dirty="0">
                <a:latin typeface="Symbol" pitchFamily="18" charset="2"/>
              </a:rPr>
              <a:t>a</a:t>
            </a:r>
            <a:r>
              <a:rPr lang="en-US" dirty="0"/>
              <a:t>) % CI for the any parameter:</a:t>
            </a:r>
            <a:r>
              <a:rPr lang="en-US" dirty="0">
                <a:latin typeface="Times New Roman" pitchFamily="18" charset="0"/>
              </a:rPr>
              <a:t>	</a:t>
            </a:r>
          </a:p>
          <a:p>
            <a:pPr marL="742950" lvl="1" indent="-285750">
              <a:spcBef>
                <a:spcPct val="20000"/>
              </a:spcBef>
              <a:buFont typeface="Times New Roman" pitchFamily="18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>
                <a:latin typeface="Times New Roman" pitchFamily="18" charset="0"/>
              </a:rPr>
              <a:t>     </a:t>
            </a: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4262438" y="3282950"/>
          <a:ext cx="719137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84" r:id="rId4" imgW="719640" imgH="359640" progId="">
                  <p:embed/>
                </p:oleObj>
              </mc:Choice>
              <mc:Fallback>
                <p:oleObj r:id="rId4" imgW="719640" imgH="359640" progId="">
                  <p:embed/>
                  <p:pic>
                    <p:nvPicPr>
                      <p:cNvPr id="1024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2438" y="3282950"/>
                        <a:ext cx="719137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0245" name="Object 5"/>
              <p:cNvSpPr txBox="1">
                <a:spLocks noGrp="1"/>
              </p:cNvSpPr>
              <p:nvPr>
                <p:ph sz="half" idx="2"/>
              </p:nvPr>
            </p:nvSpPr>
            <p:spPr bwMode="auto">
              <a:xfrm>
                <a:off x="1676400" y="4883150"/>
                <a:ext cx="5943600" cy="2584450"/>
              </a:xfrm>
              <a:prstGeom prst="rect">
                <a:avLst/>
              </a:prstGeom>
              <a:noFill/>
              <a:extLst/>
            </p:spPr>
            <p:txBody>
              <a:bodyPr>
                <a:normAutofit/>
              </a:bodyPr>
              <a:lstStyle/>
              <a:p>
                <a:pPr>
                  <a:buNone/>
                </a:pPr>
                <a:r>
                  <a:rPr lang="el-GR" sz="4000" dirty="0">
                    <a:solidFill>
                      <a:srgbClr val="000000"/>
                    </a:solidFill>
                  </a:rPr>
                  <a:t>θ</a:t>
                </a:r>
                <a14:m>
                  <m:oMath xmlns:m="http://schemas.openxmlformats.org/officeDocument/2006/math">
                    <m:r>
                      <a:rPr lang="en-US" sz="4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±</m:t>
                    </m:r>
                    <m:sSub>
                      <m:sSubPr>
                        <m:ctrlP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𝑐𝑟𝑖𝑡𝑖𝑐𝑎𝑙</m:t>
                        </m:r>
                      </m:sub>
                    </m:sSub>
                    <m:r>
                      <a:rPr lang="en-US" sz="4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×</m:t>
                    </m:r>
                    <m:sSub>
                      <m:sSubPr>
                        <m:ctrlP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l-GR" sz="40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θ</m:t>
                        </m:r>
                      </m:sub>
                    </m:sSub>
                  </m:oMath>
                </a14:m>
                <a:endParaRPr lang="en-US" sz="4000" dirty="0"/>
              </a:p>
            </p:txBody>
          </p:sp>
        </mc:Choice>
        <mc:Fallback xmlns="">
          <p:sp>
            <p:nvSpPr>
              <p:cNvPr id="10245" name="Object 5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 bwMode="auto">
              <a:xfrm>
                <a:off x="1676400" y="4883150"/>
                <a:ext cx="5943600" cy="2584450"/>
              </a:xfrm>
              <a:prstGeom prst="rect">
                <a:avLst/>
              </a:prstGeom>
              <a:blipFill>
                <a:blip r:embed="rId6"/>
                <a:stretch>
                  <a:fillRect l="-3590" t="-4245"/>
                </a:stretch>
              </a:blipFill>
              <a:ex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46490373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DC9A7-64A0-44C5-9000-938B37D54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repeated-measures </a:t>
            </a:r>
            <a:r>
              <a:rPr lang="en-US" i="1" dirty="0"/>
              <a:t>t</a:t>
            </a:r>
            <a:r>
              <a:rPr lang="en-US" dirty="0"/>
              <a:t> 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6321C3-335B-432C-954D-0D29625206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Often called the </a:t>
            </a:r>
            <a:r>
              <a:rPr lang="en-US" i="1" dirty="0"/>
              <a:t>t</a:t>
            </a:r>
            <a:r>
              <a:rPr lang="en-US" dirty="0"/>
              <a:t> test for matched or related samples</a:t>
            </a:r>
          </a:p>
          <a:p>
            <a:r>
              <a:rPr lang="en-US" dirty="0"/>
              <a:t>May be appropriate when the assumption of independence between groups is violated</a:t>
            </a:r>
          </a:p>
          <a:p>
            <a:r>
              <a:rPr lang="en-US" dirty="0"/>
              <a:t>Caution about matching</a:t>
            </a:r>
          </a:p>
          <a:p>
            <a:r>
              <a:rPr lang="en-US" dirty="0"/>
              <a:t>Special case of one-sample </a:t>
            </a:r>
            <a:r>
              <a:rPr lang="en-US" i="1" dirty="0"/>
              <a:t>t</a:t>
            </a:r>
            <a:r>
              <a:rPr lang="en-US" dirty="0"/>
              <a:t> test</a:t>
            </a:r>
          </a:p>
          <a:p>
            <a:r>
              <a:rPr lang="en-US" dirty="0"/>
              <a:t>(In-class exercise)</a:t>
            </a:r>
          </a:p>
        </p:txBody>
      </p:sp>
    </p:spTree>
    <p:extLst>
      <p:ext uri="{BB962C8B-B14F-4D97-AF65-F5344CB8AC3E}">
        <p14:creationId xmlns:p14="http://schemas.microsoft.com/office/powerpoint/2010/main" val="1558882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Continuous conditional distributions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scatterplot.</a:t>
            </a:r>
          </a:p>
          <a:p>
            <a:r>
              <a:rPr lang="en-US"/>
              <a:t>Focusing on conditional center.</a:t>
            </a:r>
          </a:p>
          <a:p>
            <a:r>
              <a:rPr lang="en-US"/>
              <a:t>Two natural questions:</a:t>
            </a:r>
          </a:p>
          <a:p>
            <a:pPr lvl="1"/>
            <a:r>
              <a:rPr lang="en-US"/>
              <a:t>How strong is the relationship?</a:t>
            </a:r>
          </a:p>
          <a:p>
            <a:pPr lvl="1"/>
            <a:r>
              <a:rPr lang="en-US" i="1"/>
              <a:t>What</a:t>
            </a:r>
            <a:r>
              <a:rPr lang="en-US"/>
              <a:t> is the relationship?</a:t>
            </a:r>
          </a:p>
          <a:p>
            <a:r>
              <a:rPr lang="en-US"/>
              <a:t>Correlation and regression.</a:t>
            </a:r>
          </a:p>
          <a:p>
            <a:pPr lvl="1">
              <a:buFontTx/>
              <a:buNone/>
            </a:pPr>
            <a:endParaRPr lang="en-US" i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strong is the relationship?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Pearson product-moment correlation coefficient</a:t>
            </a:r>
          </a:p>
          <a:p>
            <a:r>
              <a:rPr lang="en-US" dirty="0"/>
              <a:t>Population:  </a:t>
            </a:r>
            <a:r>
              <a:rPr lang="en-US" i="1" dirty="0">
                <a:latin typeface="Symbol" pitchFamily="18" charset="2"/>
              </a:rPr>
              <a:t>r</a:t>
            </a:r>
            <a:r>
              <a:rPr lang="en-US" dirty="0">
                <a:latin typeface="Arial Unicode MS" pitchFamily="34" charset="-128"/>
              </a:rPr>
              <a:t> </a:t>
            </a:r>
            <a:r>
              <a:rPr lang="en-US" dirty="0"/>
              <a:t> (rho)</a:t>
            </a:r>
          </a:p>
          <a:p>
            <a:r>
              <a:rPr lang="en-US" dirty="0"/>
              <a:t>Sample:  </a:t>
            </a:r>
            <a:r>
              <a:rPr lang="en-US" i="1" dirty="0"/>
              <a:t>r</a:t>
            </a:r>
          </a:p>
          <a:p>
            <a:r>
              <a:rPr lang="en-US" dirty="0"/>
              <a:t>We will develop three ways to understand the correlation coefficient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First way to understand correlation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447800"/>
            <a:ext cx="8001000" cy="4678363"/>
          </a:xfrm>
        </p:spPr>
        <p:txBody>
          <a:bodyPr/>
          <a:lstStyle/>
          <a:p>
            <a:r>
              <a:rPr lang="en-US" sz="2800"/>
              <a:t>A scale-free covariance</a:t>
            </a:r>
          </a:p>
          <a:p>
            <a:r>
              <a:rPr lang="en-US" sz="2800"/>
              <a:t>Covariance:  </a:t>
            </a:r>
          </a:p>
        </p:txBody>
      </p:sp>
      <p:graphicFrame>
        <p:nvGraphicFramePr>
          <p:cNvPr id="90116" name="Object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074909058"/>
              </p:ext>
            </p:extLst>
          </p:nvPr>
        </p:nvGraphicFramePr>
        <p:xfrm>
          <a:off x="1143000" y="2889250"/>
          <a:ext cx="6248400" cy="982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30" name="Equation" r:id="rId3" imgW="2501640" imgH="393480" progId="Equation.3">
                  <p:embed/>
                </p:oleObj>
              </mc:Choice>
              <mc:Fallback>
                <p:oleObj name="Equation" r:id="rId3" imgW="250164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889250"/>
                        <a:ext cx="6248400" cy="982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Covariance (continued)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447800"/>
            <a:ext cx="7924800" cy="4678363"/>
          </a:xfrm>
        </p:spPr>
        <p:txBody>
          <a:bodyPr/>
          <a:lstStyle/>
          <a:p>
            <a:r>
              <a:rPr lang="en-US" sz="2800"/>
              <a:t>Problem:  magnitude depends on scale of </a:t>
            </a:r>
            <a:r>
              <a:rPr lang="en-US" sz="2800" i="1"/>
              <a:t>X</a:t>
            </a:r>
            <a:r>
              <a:rPr lang="en-US" sz="2800"/>
              <a:t> and </a:t>
            </a:r>
            <a:r>
              <a:rPr lang="en-US" sz="2800" i="1"/>
              <a:t>Y</a:t>
            </a:r>
          </a:p>
          <a:p>
            <a:r>
              <a:rPr lang="en-US" sz="2800"/>
              <a:t>Solution:  remove the scale by standardizing</a:t>
            </a:r>
          </a:p>
          <a:p>
            <a:r>
              <a:rPr lang="en-US" sz="2800"/>
              <a:t>Pearson’s </a:t>
            </a:r>
            <a:r>
              <a:rPr lang="en-US" sz="2800" i="1"/>
              <a:t>r</a:t>
            </a:r>
            <a:r>
              <a:rPr lang="en-US" sz="2800"/>
              <a:t>:</a:t>
            </a:r>
          </a:p>
        </p:txBody>
      </p:sp>
      <p:graphicFrame>
        <p:nvGraphicFramePr>
          <p:cNvPr id="92164" name="Object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546962925"/>
              </p:ext>
            </p:extLst>
          </p:nvPr>
        </p:nvGraphicFramePr>
        <p:xfrm>
          <a:off x="1905000" y="3862388"/>
          <a:ext cx="5105400" cy="154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78" name="Equation" r:id="rId3" imgW="1422360" imgH="431640" progId="Equation.3">
                  <p:embed/>
                </p:oleObj>
              </mc:Choice>
              <mc:Fallback>
                <p:oleObj name="Equation" r:id="rId3" imgW="1422360" imgH="431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862388"/>
                        <a:ext cx="5105400" cy="154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1789</TotalTime>
  <Words>293</Words>
  <Application>Microsoft Office PowerPoint</Application>
  <PresentationFormat>On-screen Show (4:3)</PresentationFormat>
  <Paragraphs>58</Paragraphs>
  <Slides>12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Arial Unicode MS</vt:lpstr>
      <vt:lpstr>Cambria Math</vt:lpstr>
      <vt:lpstr>Symbol</vt:lpstr>
      <vt:lpstr>Times New Roman</vt:lpstr>
      <vt:lpstr>Default Design</vt:lpstr>
      <vt:lpstr>Equation</vt:lpstr>
      <vt:lpstr>Psychology 202a Advanced Psychological Statistics</vt:lpstr>
      <vt:lpstr>The plan for today </vt:lpstr>
      <vt:lpstr>Effect sizes</vt:lpstr>
      <vt:lpstr>Confidence intervals</vt:lpstr>
      <vt:lpstr>The repeated-measures t test</vt:lpstr>
      <vt:lpstr>Continuous conditional distributions</vt:lpstr>
      <vt:lpstr>How strong is the relationship?</vt:lpstr>
      <vt:lpstr>First way to understand correlation</vt:lpstr>
      <vt:lpstr>Covariance (continued)</vt:lpstr>
      <vt:lpstr>Problem with that way of understanding r</vt:lpstr>
      <vt:lpstr>What is the relationship?</vt:lpstr>
      <vt:lpstr>Estimation of regression parameters</vt:lpstr>
    </vt:vector>
  </TitlesOfParts>
  <Company>UC Santa Cruz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39</cp:revision>
  <cp:lastPrinted>2017-10-17T15:12:21Z</cp:lastPrinted>
  <dcterms:created xsi:type="dcterms:W3CDTF">2007-01-07T21:57:11Z</dcterms:created>
  <dcterms:modified xsi:type="dcterms:W3CDTF">2020-10-20T19:32:08Z</dcterms:modified>
</cp:coreProperties>
</file>