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8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EE22F3A9-285F-49C8-90BD-DDEA045CF84D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29811674-290C-435A-B9F8-78D59FC796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20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2415">
              <a:defRPr sz="1200" i="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436" y="0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 i="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108"/>
            <a:ext cx="5608320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2415">
              <a:defRPr sz="1200" i="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436" y="8830627"/>
            <a:ext cx="3038372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 i="0"/>
            </a:lvl1pPr>
          </a:lstStyle>
          <a:p>
            <a:fld id="{17A494F1-0967-44B5-A6B3-FF4E25C7A5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8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E135B-A4DC-4BDD-957F-BDE1DF095534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59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D2FBE-6AF6-4011-8CBB-76F9217EF9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F963E-5840-4A90-9768-3E6EB43EAC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0471-1CF8-4C61-835E-E4F99B0438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434E8A0-60D4-43DF-92AA-494E0B05B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6A9A74C-9FC2-4C65-A88F-CD2BCEFB0F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30AD0-A3B0-4E88-9E53-737F260278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0DE0B6-13FC-4CD2-A4B9-C15BA8213E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83242-18EA-447D-86E7-65274F20BC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4B102-581C-4581-B7B4-50E73BBB86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E82BD-31E9-4049-B921-1489CBE819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C5F69-D33A-4205-B57A-935853D28A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DD891-2EB2-4CB0-A72B-822162A9FB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E5F7C-A7DB-46A9-BED5-575B98581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AE09E906-4AA7-460D-9270-43DEB80D0B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png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/>
              <a:t>October 13, </a:t>
            </a:r>
            <a:r>
              <a:rPr lang="en-US" dirty="0"/>
              <a:t>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 if it doesn’t make sense to pool the variances?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4375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 err="1"/>
              <a:t>Satterthwaite’s</a:t>
            </a:r>
            <a:r>
              <a:rPr lang="en-US" dirty="0"/>
              <a:t> approximation for degrees of freedom: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/>
              <a:t>Use </a:t>
            </a:r>
            <a:r>
              <a:rPr lang="en-US" dirty="0" err="1"/>
              <a:t>unpooled</a:t>
            </a:r>
            <a:r>
              <a:rPr lang="en-US" dirty="0"/>
              <a:t> variances for the standard error with adjusted degrees of freedom.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/>
              <a:t>The </a:t>
            </a:r>
            <a:r>
              <a:rPr lang="en-US" i="1" dirty="0"/>
              <a:t>t</a:t>
            </a:r>
            <a:r>
              <a:rPr lang="en-US" dirty="0"/>
              <a:t> test in </a:t>
            </a:r>
            <a:r>
              <a:rPr lang="en-US" i="1" dirty="0"/>
              <a:t>R.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8" name="Object 4"/>
              <p:cNvSpPr txBox="1">
                <a:spLocks noGrp="1"/>
              </p:cNvSpPr>
              <p:nvPr>
                <p:ph sz="half" idx="2"/>
              </p:nvPr>
            </p:nvSpPr>
            <p:spPr bwMode="auto">
              <a:xfrm>
                <a:off x="2286000" y="2362200"/>
                <a:ext cx="5181600" cy="1874838"/>
              </a:xfrm>
              <a:prstGeom prst="rect">
                <a:avLst/>
              </a:prstGeom>
              <a:noFill/>
            </p:spPr>
            <p:txBody>
              <a:bodyPr>
                <a:normAutofit fontScale="70000" lnSpcReduction="20000"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Sup>
                                        <m:sSubSupPr>
                                          <m:ctrlP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Sup>
                                        <m:sSubSupPr>
                                          <m:ctrlP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Sup>
                                        <m:sSubSupPr>
                                          <m:ctrlP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−1)+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Sup>
                                        <m:sSubSupPr>
                                          <m:ctrlP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868" name="Object 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 bwMode="auto">
              <a:xfrm>
                <a:off x="2286000" y="2362200"/>
                <a:ext cx="5181600" cy="187483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2083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of the </a:t>
            </a:r>
            <a:r>
              <a:rPr lang="en-US" i="1" dirty="0"/>
              <a:t>t</a:t>
            </a:r>
            <a:r>
              <a:rPr lang="en-US" dirty="0"/>
              <a:t> test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Independence within each population.</a:t>
            </a:r>
          </a:p>
          <a:p>
            <a:r>
              <a:rPr lang="en-US" dirty="0"/>
              <a:t>Independence between populations.</a:t>
            </a:r>
          </a:p>
          <a:p>
            <a:r>
              <a:rPr lang="en-US" dirty="0"/>
              <a:t>Equal variances in the two populations.</a:t>
            </a:r>
          </a:p>
          <a:p>
            <a:pPr lvl="1"/>
            <a:r>
              <a:rPr lang="en-US" dirty="0"/>
              <a:t>Also known as “</a:t>
            </a:r>
            <a:r>
              <a:rPr lang="en-US" dirty="0" err="1"/>
              <a:t>homoscedasticity</a:t>
            </a:r>
            <a:r>
              <a:rPr lang="en-US" dirty="0"/>
              <a:t>.”</a:t>
            </a:r>
          </a:p>
          <a:p>
            <a:r>
              <a:rPr lang="en-US" dirty="0"/>
              <a:t>Both populations normally distributed.</a:t>
            </a:r>
          </a:p>
          <a:p>
            <a:endParaRPr lang="en-US" dirty="0"/>
          </a:p>
          <a:p>
            <a:pPr>
              <a:buFont typeface="Arial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799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Evaluating the assumptions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Independence within populations: examine the data collection procedure.</a:t>
            </a:r>
          </a:p>
          <a:p>
            <a:r>
              <a:rPr lang="en-US"/>
              <a:t>Independence between populations: examine the process that created the groups.</a:t>
            </a:r>
          </a:p>
          <a:p>
            <a:r>
              <a:rPr lang="en-US"/>
              <a:t>Random assignment </a:t>
            </a:r>
            <a:r>
              <a:rPr lang="en-US" i="1"/>
              <a:t>guarantees</a:t>
            </a:r>
            <a:r>
              <a:rPr lang="en-US"/>
              <a:t> independence between populations.</a:t>
            </a:r>
          </a:p>
        </p:txBody>
      </p:sp>
    </p:spTree>
    <p:extLst>
      <p:ext uri="{BB962C8B-B14F-4D97-AF65-F5344CB8AC3E}">
        <p14:creationId xmlns:p14="http://schemas.microsoft.com/office/powerpoint/2010/main" val="1461403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Evaluating the assumptions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Homoscedasticity: </a:t>
            </a:r>
          </a:p>
          <a:p>
            <a:pPr lvl="1"/>
            <a:r>
              <a:rPr lang="en-US"/>
              <a:t>Graphical comparisons of the two groups</a:t>
            </a:r>
          </a:p>
          <a:p>
            <a:pPr lvl="1"/>
            <a:r>
              <a:rPr lang="en-US"/>
              <a:t>Comparison of the two sample standard deviations</a:t>
            </a:r>
          </a:p>
          <a:p>
            <a:r>
              <a:rPr lang="en-US"/>
              <a:t>Normality:</a:t>
            </a:r>
          </a:p>
          <a:p>
            <a:pPr lvl="1"/>
            <a:r>
              <a:rPr lang="en-US"/>
              <a:t>Graphical examination of each group</a:t>
            </a:r>
          </a:p>
          <a:p>
            <a:pPr lvl="1"/>
            <a:r>
              <a:rPr lang="en-US" i="1"/>
              <a:t>Q-Q</a:t>
            </a:r>
            <a:r>
              <a:rPr lang="en-US"/>
              <a:t> plots</a:t>
            </a:r>
          </a:p>
          <a:p>
            <a:pPr lvl="1"/>
            <a:endParaRPr lang="en-US"/>
          </a:p>
          <a:p>
            <a:pPr lvl="1">
              <a:buFont typeface="Arial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49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illogic of auxiliary      hypothesis tests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Auxiliary hypothesis tests:</a:t>
            </a:r>
          </a:p>
          <a:p>
            <a:pPr lvl="1"/>
            <a:r>
              <a:rPr lang="en-US" dirty="0"/>
              <a:t>Involve confirmation of the null hypothesis.</a:t>
            </a:r>
          </a:p>
          <a:p>
            <a:pPr lvl="1"/>
            <a:r>
              <a:rPr lang="en-US" dirty="0"/>
              <a:t>Are least likely to detect a problem under precisely the circumstances where the problem matters the most.</a:t>
            </a:r>
          </a:p>
          <a:p>
            <a:pPr lvl="1"/>
            <a:r>
              <a:rPr lang="en-US" dirty="0"/>
              <a:t>Involve assumptions of their own (implying infinite recursion).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745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Two-sample tests</a:t>
            </a:r>
          </a:p>
          <a:p>
            <a:pPr lvl="1"/>
            <a:r>
              <a:rPr lang="en-US" dirty="0"/>
              <a:t>the two-sample, independent groups </a:t>
            </a:r>
            <a:r>
              <a:rPr lang="en-US" i="1" dirty="0"/>
              <a:t>Z</a:t>
            </a:r>
            <a:r>
              <a:rPr lang="en-US" dirty="0"/>
              <a:t> test</a:t>
            </a:r>
          </a:p>
          <a:p>
            <a:pPr lvl="1"/>
            <a:r>
              <a:rPr lang="en-US" dirty="0"/>
              <a:t>the two-sample, independent groups </a:t>
            </a:r>
            <a:r>
              <a:rPr lang="en-US" i="1" dirty="0"/>
              <a:t>t</a:t>
            </a:r>
            <a:r>
              <a:rPr lang="en-US" dirty="0"/>
              <a:t> test</a:t>
            </a:r>
          </a:p>
        </p:txBody>
      </p:sp>
    </p:spTree>
    <p:extLst>
      <p:ext uri="{BB962C8B-B14F-4D97-AF65-F5344CB8AC3E}">
        <p14:creationId xmlns:p14="http://schemas.microsoft.com/office/powerpoint/2010/main" val="416460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The two-sample </a:t>
            </a:r>
            <a:r>
              <a:rPr lang="en-US" sz="4000" i="1" dirty="0"/>
              <a:t>Z </a:t>
            </a:r>
            <a:r>
              <a:rPr lang="en-US" sz="4000" dirty="0"/>
              <a:t>test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r>
              <a:rPr lang="en-US" sz="2800" dirty="0"/>
              <a:t> </a:t>
            </a:r>
          </a:p>
          <a:p>
            <a:endParaRPr lang="en-US" sz="2800" dirty="0"/>
          </a:p>
          <a:p>
            <a:pPr>
              <a:buNone/>
            </a:pPr>
            <a:endParaRPr lang="en-US" sz="2800" dirty="0"/>
          </a:p>
          <a:p>
            <a:endParaRPr lang="en-US" sz="2800" dirty="0">
              <a:latin typeface="Arial Unicode MS" pitchFamily="34" charset="-128"/>
            </a:endParaRPr>
          </a:p>
          <a:p>
            <a:endParaRPr lang="en-US" sz="2800" dirty="0">
              <a:latin typeface="Arial Unicode MS" pitchFamily="34" charset="-128"/>
            </a:endParaRPr>
          </a:p>
          <a:p>
            <a:pPr>
              <a:buFontTx/>
              <a:buNone/>
            </a:pPr>
            <a:r>
              <a:rPr lang="en-US" sz="2800" dirty="0"/>
              <a:t> </a:t>
            </a:r>
          </a:p>
          <a:p>
            <a:pPr>
              <a:buNone/>
            </a:pPr>
            <a:r>
              <a:rPr lang="en-US" sz="2800" dirty="0"/>
              <a:t> </a:t>
            </a:r>
          </a:p>
          <a:p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9011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914400" y="1416050"/>
          <a:ext cx="3795713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6" name="Equation" r:id="rId3" imgW="1739880" imgH="482400" progId="Equation.3">
                  <p:embed/>
                </p:oleObj>
              </mc:Choice>
              <mc:Fallback>
                <p:oleObj name="Equation" r:id="rId3" imgW="173988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16050"/>
                        <a:ext cx="3795713" cy="1052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/>
        </p:nvGraphicFramePr>
        <p:xfrm>
          <a:off x="1128713" y="2544763"/>
          <a:ext cx="3194050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7" name="Equation" r:id="rId5" imgW="1346040" imgH="520560" progId="Equation.3">
                  <p:embed/>
                </p:oleObj>
              </mc:Choice>
              <mc:Fallback>
                <p:oleObj name="Equation" r:id="rId5" imgW="134604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713" y="2544763"/>
                        <a:ext cx="3194050" cy="1233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7441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Two-sample </a:t>
            </a:r>
            <a:r>
              <a:rPr lang="en-US" i="1" dirty="0"/>
              <a:t>Z </a:t>
            </a:r>
            <a:r>
              <a:rPr lang="en-US" dirty="0"/>
              <a:t>test (cont.)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                   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r>
              <a:rPr lang="en-US" dirty="0">
                <a:latin typeface="Arial Unicode MS" pitchFamily="34" charset="-128"/>
              </a:rPr>
              <a:t> </a:t>
            </a:r>
          </a:p>
          <a:p>
            <a:endParaRPr lang="en-US" dirty="0">
              <a:latin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</a:rPr>
              <a:t> </a:t>
            </a:r>
          </a:p>
          <a:p>
            <a:endParaRPr lang="en-US" dirty="0">
              <a:latin typeface="Arial Unicode MS" pitchFamily="34" charset="-128"/>
            </a:endParaRPr>
          </a:p>
          <a:p>
            <a:pPr>
              <a:buNone/>
            </a:pPr>
            <a:endParaRPr lang="en-US" dirty="0">
              <a:latin typeface="Arial Unicode MS" pitchFamily="34" charset="-128"/>
            </a:endParaRP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1098550" y="1600200"/>
          <a:ext cx="66976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3" name="Equation" r:id="rId3" imgW="2501640" imgH="228600" progId="Equation.3">
                  <p:embed/>
                </p:oleObj>
              </mc:Choice>
              <mc:Fallback>
                <p:oleObj name="Equation" r:id="rId3" imgW="25016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1600200"/>
                        <a:ext cx="6697663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809625" y="2514600"/>
          <a:ext cx="4159250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4" name="Equation" r:id="rId5" imgW="1752480" imgH="507960" progId="Equation.3">
                  <p:embed/>
                </p:oleObj>
              </mc:Choice>
              <mc:Fallback>
                <p:oleObj name="Equation" r:id="rId5" imgW="175248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2514600"/>
                        <a:ext cx="4159250" cy="1204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990600" y="3886200"/>
          <a:ext cx="3324225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5" name="Equation" r:id="rId7" imgW="1485720" imgH="419040" progId="Equation.3">
                  <p:embed/>
                </p:oleObj>
              </mc:Choice>
              <mc:Fallback>
                <p:oleObj name="Equation" r:id="rId7" imgW="1485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86200"/>
                        <a:ext cx="3324225" cy="93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5314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of the two-sample </a:t>
            </a:r>
            <a:r>
              <a:rPr lang="en-US" i="1" dirty="0"/>
              <a:t>Z </a:t>
            </a:r>
            <a:r>
              <a:rPr lang="en-US" dirty="0"/>
              <a:t>test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Independent observations within groups.</a:t>
            </a:r>
          </a:p>
          <a:p>
            <a:r>
              <a:rPr lang="en-US" dirty="0"/>
              <a:t>Independent observations between groups.</a:t>
            </a:r>
          </a:p>
          <a:p>
            <a:r>
              <a:rPr lang="en-US" dirty="0"/>
              <a:t> </a:t>
            </a:r>
            <a:r>
              <a:rPr lang="en-US" i="1" dirty="0">
                <a:latin typeface="Symbol" pitchFamily="18" charset="2"/>
              </a:rPr>
              <a:t>s  </a:t>
            </a:r>
            <a:r>
              <a:rPr lang="en-US" dirty="0">
                <a:latin typeface="Arial Unicode MS" pitchFamily="34" charset="-128"/>
              </a:rPr>
              <a:t>is known for both populations.</a:t>
            </a:r>
          </a:p>
          <a:p>
            <a:r>
              <a:rPr lang="en-US" dirty="0">
                <a:latin typeface="Arial Unicode MS" pitchFamily="34" charset="-128"/>
              </a:rPr>
              <a:t>Distribution is normal or sample is sufficiently large in both populations.</a:t>
            </a:r>
          </a:p>
        </p:txBody>
      </p:sp>
    </p:spTree>
    <p:extLst>
      <p:ext uri="{BB962C8B-B14F-4D97-AF65-F5344CB8AC3E}">
        <p14:creationId xmlns:p14="http://schemas.microsoft.com/office/powerpoint/2010/main" val="231954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i="1"/>
              <a:t>t</a:t>
            </a:r>
            <a:r>
              <a:rPr lang="en-US" sz="4000"/>
              <a:t> tests for differences </a:t>
            </a:r>
            <a:br>
              <a:rPr lang="en-US" sz="4000"/>
            </a:br>
            <a:r>
              <a:rPr lang="en-US" sz="4000"/>
              <a:t>between means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4375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/>
              <a:t>The two-sample </a:t>
            </a:r>
            <a:r>
              <a:rPr lang="en-US" i="1" dirty="0"/>
              <a:t>Z</a:t>
            </a:r>
            <a:r>
              <a:rPr lang="en-US" dirty="0"/>
              <a:t>  test: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/>
              <a:t>The two-sample </a:t>
            </a:r>
            <a:r>
              <a:rPr lang="en-US" i="1" dirty="0"/>
              <a:t>t </a:t>
            </a:r>
            <a:r>
              <a:rPr lang="en-US" dirty="0"/>
              <a:t>test: can’t just substitute estimated standard deviation.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765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362200" y="2316163"/>
          <a:ext cx="2438400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1" name="Equation" r:id="rId3" imgW="1015920" imgH="672840" progId="Equation.3">
                  <p:embed/>
                </p:oleObj>
              </mc:Choice>
              <mc:Fallback>
                <p:oleObj name="Equation" r:id="rId3" imgW="1015920" imgH="672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16163"/>
                        <a:ext cx="2438400" cy="161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4653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pooled variance estimate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524375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/>
              <a:t>Weighted average of the two individual variance estimates: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en-US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en-US">
                <a:latin typeface="Times New Roman" pitchFamily="18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i="1"/>
              <a:t>df = n</a:t>
            </a:r>
            <a:r>
              <a:rPr lang="en-US" i="1" baseline="-25000"/>
              <a:t>1</a:t>
            </a:r>
            <a:r>
              <a:rPr lang="en-US" i="1"/>
              <a:t>+n</a:t>
            </a:r>
            <a:r>
              <a:rPr lang="en-US" i="1" baseline="-25000"/>
              <a:t>2 </a:t>
            </a:r>
            <a:r>
              <a:rPr lang="en-US"/>
              <a:t>- 2</a:t>
            </a:r>
            <a:endParaRPr lang="en-US" i="1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 i="1">
              <a:latin typeface="Times New Roman" pitchFamily="18" charset="0"/>
            </a:endParaRPr>
          </a:p>
        </p:txBody>
      </p:sp>
      <p:graphicFrame>
        <p:nvGraphicFramePr>
          <p:cNvPr id="297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133600" y="2667000"/>
          <a:ext cx="4038600" cy="230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5" name="Equation" r:id="rId3" imgW="1600200" imgH="914400" progId="Equation.3">
                  <p:embed/>
                </p:oleObj>
              </mc:Choice>
              <mc:Fallback>
                <p:oleObj name="Equation" r:id="rId3" imgW="16002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667000"/>
                        <a:ext cx="4038600" cy="230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7461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two-sample </a:t>
            </a:r>
            <a:br>
              <a:rPr lang="en-US" sz="4000"/>
            </a:br>
            <a:r>
              <a:rPr lang="en-US" sz="4000"/>
              <a:t>independent-groups </a:t>
            </a:r>
            <a:r>
              <a:rPr lang="en-US" sz="4000" i="1"/>
              <a:t>t</a:t>
            </a:r>
            <a:r>
              <a:rPr lang="en-US" sz="4000"/>
              <a:t> test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r>
              <a:rPr lang="en-US">
                <a:latin typeface="Times New Roman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r>
              <a:rPr lang="en-US">
                <a:latin typeface="Times New Roman" pitchFamily="18" charset="0"/>
              </a:rPr>
              <a:t> where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endParaRPr lang="en-US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endParaRPr lang="en-US">
              <a:latin typeface="Times New Roman" pitchFamily="18" charset="0"/>
            </a:endParaRPr>
          </a:p>
        </p:txBody>
      </p:sp>
      <p:graphicFrame>
        <p:nvGraphicFramePr>
          <p:cNvPr id="31748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276600" y="1965325"/>
          <a:ext cx="2514600" cy="13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9" name="Equation" r:id="rId3" imgW="863280" imgH="457200" progId="Equation.3">
                  <p:embed/>
                </p:oleObj>
              </mc:Choice>
              <mc:Fallback>
                <p:oleObj name="Equation" r:id="rId3" imgW="8632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65325"/>
                        <a:ext cx="2514600" cy="1331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1750" name="Object 6"/>
              <p:cNvSpPr txBox="1">
                <a:spLocks noGrp="1"/>
              </p:cNvSpPr>
              <p:nvPr>
                <p:ph sz="quarter" idx="3"/>
              </p:nvPr>
            </p:nvSpPr>
            <p:spPr bwMode="auto">
              <a:xfrm>
                <a:off x="2438400" y="4038600"/>
                <a:ext cx="3279775" cy="1390650"/>
              </a:xfrm>
              <a:prstGeom prst="rect">
                <a:avLst/>
              </a:prstGeom>
              <a:noFill/>
            </p:spPr>
            <p:txBody>
              <a:bodyPr>
                <a:normAutofit fontScale="85000" lnSpcReduction="10000"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750" name="Object 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 bwMode="auto">
              <a:xfrm>
                <a:off x="2438400" y="4038600"/>
                <a:ext cx="3279775" cy="139065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4118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null hypothesis?</a:t>
            </a:r>
          </a:p>
        </p:txBody>
      </p:sp>
      <p:graphicFrame>
        <p:nvGraphicFramePr>
          <p:cNvPr id="3482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286000" y="1828800"/>
          <a:ext cx="334486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3" name="Equation" r:id="rId3" imgW="1002960" imgH="457200" progId="Equation.3">
                  <p:embed/>
                </p:oleObj>
              </mc:Choice>
              <mc:Fallback>
                <p:oleObj name="Equation" r:id="rId3" imgW="10029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828800"/>
                        <a:ext cx="3344863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91119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2120</TotalTime>
  <Words>313</Words>
  <Application>Microsoft Office PowerPoint</Application>
  <PresentationFormat>On-screen Show (4:3)</PresentationFormat>
  <Paragraphs>78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Unicode MS</vt:lpstr>
      <vt:lpstr>Cambria Math</vt:lpstr>
      <vt:lpstr>Symbol</vt:lpstr>
      <vt:lpstr>Times New Roman</vt:lpstr>
      <vt:lpstr>Default Design</vt:lpstr>
      <vt:lpstr>Equation</vt:lpstr>
      <vt:lpstr>Psychology 202a Advanced Psychological Statistics</vt:lpstr>
      <vt:lpstr>The Plan for Today</vt:lpstr>
      <vt:lpstr>The two-sample Z test</vt:lpstr>
      <vt:lpstr>Two-sample Z test (cont.)</vt:lpstr>
      <vt:lpstr>Assumptions of the two-sample Z test</vt:lpstr>
      <vt:lpstr>t tests for differences  between means</vt:lpstr>
      <vt:lpstr>The pooled variance estimate</vt:lpstr>
      <vt:lpstr>The two-sample  independent-groups t test</vt:lpstr>
      <vt:lpstr>What’s the null hypothesis?</vt:lpstr>
      <vt:lpstr>What if it doesn’t make sense to pool the variances?</vt:lpstr>
      <vt:lpstr>Assumptions of the t test</vt:lpstr>
      <vt:lpstr>Evaluating the assumptions</vt:lpstr>
      <vt:lpstr>Evaluating the assumptions</vt:lpstr>
      <vt:lpstr>The illogic of auxiliary      hypothesis tests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47</cp:revision>
  <cp:lastPrinted>2020-10-13T17:12:00Z</cp:lastPrinted>
  <dcterms:created xsi:type="dcterms:W3CDTF">2007-01-07T21:57:11Z</dcterms:created>
  <dcterms:modified xsi:type="dcterms:W3CDTF">2020-10-13T17:12:38Z</dcterms:modified>
</cp:coreProperties>
</file>