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294" r:id="rId4"/>
    <p:sldId id="295" r:id="rId5"/>
    <p:sldId id="296" r:id="rId6"/>
    <p:sldId id="297" r:id="rId7"/>
    <p:sldId id="298" r:id="rId8"/>
    <p:sldId id="299" r:id="rId9"/>
    <p:sldId id="300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EE22F3A9-285F-49C8-90BD-DDEA045CF84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29811674-290C-435A-B9F8-78D59FC796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2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fld id="{17A494F1-0967-44B5-A6B3-FF4E25C7A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59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10E4BF-4454-472A-A618-211B82B066EC}" type="slidenum">
              <a:rPr lang="en-US"/>
              <a:pPr/>
              <a:t>3</a:t>
            </a:fld>
            <a:endParaRPr 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5790"/>
            <a:ext cx="5608320" cy="409299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93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979CDF-CFC2-463A-8B4E-0CB8DB81CBC1}" type="slidenum">
              <a:rPr lang="en-US"/>
              <a:pPr/>
              <a:t>4</a:t>
            </a:fld>
            <a:endParaRPr 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5790"/>
            <a:ext cx="5608320" cy="409299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0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CCBFA5-25BA-436F-A725-FF0AC1269E1F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5790"/>
            <a:ext cx="5608320" cy="409299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57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D2FBE-6AF6-4011-8CBB-76F9217EF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963E-5840-4A90-9768-3E6EB43EA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0471-1CF8-4C61-835E-E4F99B043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434E8A0-60D4-43DF-92AA-494E0B05B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A9A74C-9FC2-4C65-A88F-CD2BCEFB0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30AD0-A3B0-4E88-9E53-737F260278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DE0B6-13FC-4CD2-A4B9-C15BA8213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83242-18EA-447D-86E7-65274F20B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4B102-581C-4581-B7B4-50E73BBB8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82BD-31E9-4049-B921-1489CBE81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C5F69-D33A-4205-B57A-935853D28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DD891-2EB2-4CB0-A72B-822162A9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E5F7C-A7DB-46A9-BED5-575B98581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AE09E906-4AA7-460D-9270-43DEB80D0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8,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Confidence intervals</a:t>
            </a:r>
          </a:p>
          <a:p>
            <a:r>
              <a:rPr lang="en-US" dirty="0"/>
              <a:t>What if theory has nothing to say about the sampling distribution?</a:t>
            </a:r>
          </a:p>
          <a:p>
            <a:r>
              <a:rPr lang="en-US" dirty="0"/>
              <a:t>Two-sample tests</a:t>
            </a:r>
          </a:p>
          <a:p>
            <a:pPr lvl="1"/>
            <a:r>
              <a:rPr lang="en-US" dirty="0"/>
              <a:t>the two-sample, independent groups </a:t>
            </a:r>
            <a:r>
              <a:rPr lang="en-US" i="1" dirty="0"/>
              <a:t>Z</a:t>
            </a:r>
            <a:r>
              <a:rPr lang="en-US" dirty="0"/>
              <a:t> test</a:t>
            </a:r>
          </a:p>
          <a:p>
            <a:pPr lvl="1"/>
            <a:r>
              <a:rPr lang="en-US" dirty="0"/>
              <a:t>the two-sample, independent groups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416460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Confidence intervals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Goal: to find a range of reasonable values for a parameter based on a statistic and its sampling distribution.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Question: what null hypotheses would I </a:t>
            </a:r>
            <a:r>
              <a:rPr lang="en-US" i="1"/>
              <a:t>not </a:t>
            </a:r>
            <a:r>
              <a:rPr lang="en-US"/>
              <a:t>reject on the basis of these data?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100 * (1-</a:t>
            </a:r>
            <a:r>
              <a:rPr lang="en-US" i="1">
                <a:latin typeface="Symbol" pitchFamily="18" charset="2"/>
              </a:rPr>
              <a:t>a</a:t>
            </a:r>
            <a:r>
              <a:rPr lang="en-US"/>
              <a:t>) % CI for the mean:</a:t>
            </a:r>
            <a:r>
              <a:rPr lang="en-US">
                <a:latin typeface="Times New Roman" pitchFamily="18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Times New Roman" pitchFamily="18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latin typeface="Times New Roman" pitchFamily="18" charset="0"/>
              </a:rPr>
              <a:t>    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262438" y="3282950"/>
          <a:ext cx="7191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0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38" y="3282950"/>
                        <a:ext cx="7191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Grp="1" noChangeAspect="1"/>
          </p:cNvGraphicFramePr>
          <p:nvPr>
            <p:ph sz="half" idx="2"/>
            <p:extLst/>
          </p:nvPr>
        </p:nvGraphicFramePr>
        <p:xfrm>
          <a:off x="1676400" y="4883150"/>
          <a:ext cx="40386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1" name="Equation" r:id="rId6" imgW="952200" imgH="215640" progId="Equation.3">
                  <p:embed/>
                </p:oleObj>
              </mc:Choice>
              <mc:Fallback>
                <p:oleObj name="Equation" r:id="rId6" imgW="952200" imgH="215640" progId="Equation.3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83150"/>
                        <a:ext cx="403860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341437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Things the 95% confidence interval </a:t>
            </a:r>
            <a:r>
              <a:rPr lang="en-US" i="1"/>
              <a:t>doesn't</a:t>
            </a:r>
            <a:r>
              <a:rPr lang="en-US"/>
              <a:t> mean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8001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There is a 95% probability that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is between (lower bound) and (upper bound).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I am 95% certain (or confident) that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 is between (lower bound) and (upper bound).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There is a 95% chance that the interval (lower bound) to (upper bound) contains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dirty="0"/>
              <a:t>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If I conduct confidence intervals in this way, 95% of the time, </a:t>
            </a:r>
            <a:r>
              <a:rPr lang="en-US" i="1" dirty="0">
                <a:latin typeface="Symbol" pitchFamily="18" charset="2"/>
              </a:rPr>
              <a:t>m </a:t>
            </a:r>
            <a:r>
              <a:rPr lang="en-US" dirty="0"/>
              <a:t>will be between (lower bound) and (upper bound)</a:t>
            </a:r>
            <a:r>
              <a:rPr lang="ar-SA" dirty="0"/>
              <a:t>‏</a:t>
            </a:r>
            <a:endParaRPr lang="en-US" dirty="0"/>
          </a:p>
          <a:p>
            <a:pPr marL="0" indent="0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341437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Things the 95% confidence interval </a:t>
            </a:r>
            <a:r>
              <a:rPr lang="en-US" i="1"/>
              <a:t>does </a:t>
            </a:r>
            <a:r>
              <a:rPr lang="en-US"/>
              <a:t>mean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92650"/>
          </a:xfrm>
          <a:ln/>
        </p:spPr>
        <p:txBody>
          <a:bodyPr lIns="0" tIns="0" rIns="0" bIns="0"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There is a 95% chance that the confidence interval resulting from the sample I am about to take will contain </a:t>
            </a:r>
            <a:r>
              <a:rPr lang="en-US" sz="2800" i="1" dirty="0">
                <a:latin typeface="Symbol" pitchFamily="18" charset="2"/>
              </a:rPr>
              <a:t>m.</a:t>
            </a:r>
            <a:endParaRPr lang="en-US" sz="2800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If I conduct intervals in this way, 95% of the time, whatever interval I get will contain </a:t>
            </a:r>
            <a:r>
              <a:rPr lang="en-US" sz="2800" i="1" dirty="0">
                <a:latin typeface="Symbol" pitchFamily="18" charset="2"/>
              </a:rPr>
              <a:t>m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Therefore, it is reasonable to act as if </a:t>
            </a:r>
            <a:r>
              <a:rPr lang="en-US" sz="2800" i="1" dirty="0"/>
              <a:t>this </a:t>
            </a:r>
            <a:r>
              <a:rPr lang="en-US" sz="2800" dirty="0"/>
              <a:t>interval contains </a:t>
            </a:r>
            <a:r>
              <a:rPr lang="en-US" sz="2800" i="1" dirty="0">
                <a:latin typeface="Symbol" pitchFamily="18" charset="2"/>
              </a:rPr>
              <a:t>m</a:t>
            </a:r>
            <a:r>
              <a:rPr lang="en-US" sz="2800" dirty="0"/>
              <a:t>...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...because if I do so, in the long run, I will act correctly 95% of the time.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Confidence intervals and duck-hunting statisticians.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8DE2-77B6-4D8E-AB33-314082853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Bootstrap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074F-51BF-49B4-A6CE-EC2CCB3A5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don’t have theory that tells us what the sampling distribution of a particular statistic should be, we can approximate it by resampling.</a:t>
            </a:r>
          </a:p>
          <a:p>
            <a:r>
              <a:rPr lang="en-US" dirty="0"/>
              <a:t>Examples in </a:t>
            </a:r>
            <a:r>
              <a:rPr lang="en-US" i="1" dirty="0"/>
              <a:t>R </a:t>
            </a:r>
            <a:r>
              <a:rPr lang="en-US" dirty="0"/>
              <a:t>using mean and Pearson’s skew index.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247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two-sample </a:t>
            </a:r>
            <a:r>
              <a:rPr lang="en-US" sz="4000" i="1" dirty="0"/>
              <a:t>Z </a:t>
            </a:r>
            <a:r>
              <a:rPr lang="en-US" sz="4000" dirty="0"/>
              <a:t>test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sz="2800" dirty="0"/>
              <a:t> </a:t>
            </a:r>
          </a:p>
          <a:p>
            <a:endParaRPr lang="en-US" sz="2800" dirty="0"/>
          </a:p>
          <a:p>
            <a:pPr>
              <a:buNone/>
            </a:pPr>
            <a:endParaRPr lang="en-US" sz="2800" dirty="0"/>
          </a:p>
          <a:p>
            <a:endParaRPr lang="en-US" sz="2800" dirty="0">
              <a:latin typeface="Arial Unicode MS" pitchFamily="34" charset="-128"/>
            </a:endParaRPr>
          </a:p>
          <a:p>
            <a:endParaRPr lang="en-US" sz="2800" dirty="0">
              <a:latin typeface="Arial Unicode MS" pitchFamily="34" charset="-128"/>
            </a:endParaRPr>
          </a:p>
          <a:p>
            <a:pPr>
              <a:buFontTx/>
              <a:buNone/>
            </a:pPr>
            <a:r>
              <a:rPr lang="en-US" sz="2800" dirty="0"/>
              <a:t> </a:t>
            </a:r>
          </a:p>
          <a:p>
            <a:pPr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9011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14400" y="1416050"/>
          <a:ext cx="379571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" name="Equation" r:id="rId3" imgW="1739880" imgH="482400" progId="Equation.3">
                  <p:embed/>
                </p:oleObj>
              </mc:Choice>
              <mc:Fallback>
                <p:oleObj name="Equation" r:id="rId3" imgW="17398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16050"/>
                        <a:ext cx="3795713" cy="105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1128713" y="2544763"/>
          <a:ext cx="3194050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" name="Equation" r:id="rId5" imgW="1346040" imgH="520560" progId="Equation.3">
                  <p:embed/>
                </p:oleObj>
              </mc:Choice>
              <mc:Fallback>
                <p:oleObj name="Equation" r:id="rId5" imgW="134604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2544763"/>
                        <a:ext cx="3194050" cy="1233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744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Two-sample </a:t>
            </a:r>
            <a:r>
              <a:rPr lang="en-US" i="1" dirty="0"/>
              <a:t>Z </a:t>
            </a:r>
            <a:r>
              <a:rPr lang="en-US" dirty="0"/>
              <a:t>test (cont.)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          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dirty="0">
                <a:latin typeface="Arial Unicode MS" pitchFamily="34" charset="-128"/>
              </a:rPr>
              <a:t> </a:t>
            </a:r>
          </a:p>
          <a:p>
            <a:endParaRPr lang="en-US" dirty="0">
              <a:latin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</a:rPr>
              <a:t> </a:t>
            </a:r>
          </a:p>
          <a:p>
            <a:endParaRPr lang="en-US" dirty="0">
              <a:latin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</a:endParaRP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1098550" y="1600200"/>
          <a:ext cx="66976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3" name="Equation" r:id="rId3" imgW="2501640" imgH="228600" progId="Equation.3">
                  <p:embed/>
                </p:oleObj>
              </mc:Choice>
              <mc:Fallback>
                <p:oleObj name="Equation" r:id="rId3" imgW="2501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1600200"/>
                        <a:ext cx="6697663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809625" y="2514600"/>
          <a:ext cx="415925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4" name="Equation" r:id="rId5" imgW="1752480" imgH="507960" progId="Equation.3">
                  <p:embed/>
                </p:oleObj>
              </mc:Choice>
              <mc:Fallback>
                <p:oleObj name="Equation" r:id="rId5" imgW="17524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514600"/>
                        <a:ext cx="4159250" cy="1204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990600" y="3886200"/>
          <a:ext cx="332422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5" name="Equation" r:id="rId7" imgW="1485720" imgH="419040" progId="Equation.3">
                  <p:embed/>
                </p:oleObj>
              </mc:Choice>
              <mc:Fallback>
                <p:oleObj name="Equation" r:id="rId7" imgW="1485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3324225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314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of the two-sample </a:t>
            </a:r>
            <a:r>
              <a:rPr lang="en-US" i="1" dirty="0"/>
              <a:t>Z </a:t>
            </a:r>
            <a:r>
              <a:rPr lang="en-US" dirty="0"/>
              <a:t>test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observations within groups.</a:t>
            </a:r>
          </a:p>
          <a:p>
            <a:r>
              <a:rPr lang="en-US" dirty="0"/>
              <a:t>Independent observations between groups.</a:t>
            </a:r>
          </a:p>
          <a:p>
            <a:r>
              <a:rPr lang="en-US" dirty="0"/>
              <a:t> </a:t>
            </a:r>
            <a:r>
              <a:rPr lang="en-US" i="1" dirty="0">
                <a:latin typeface="Symbol" pitchFamily="18" charset="2"/>
              </a:rPr>
              <a:t>s  </a:t>
            </a:r>
            <a:r>
              <a:rPr lang="en-US" dirty="0">
                <a:latin typeface="Arial Unicode MS" pitchFamily="34" charset="-128"/>
              </a:rPr>
              <a:t>is known for both populations.</a:t>
            </a:r>
          </a:p>
          <a:p>
            <a:r>
              <a:rPr lang="en-US" dirty="0">
                <a:latin typeface="Arial Unicode MS" pitchFamily="34" charset="-128"/>
              </a:rPr>
              <a:t>Distribution is normal or sample is sufficiently large in both populations.</a:t>
            </a:r>
          </a:p>
        </p:txBody>
      </p:sp>
    </p:spTree>
    <p:extLst>
      <p:ext uri="{BB962C8B-B14F-4D97-AF65-F5344CB8AC3E}">
        <p14:creationId xmlns:p14="http://schemas.microsoft.com/office/powerpoint/2010/main" val="2319540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</TotalTime>
  <Words>380</Words>
  <Application>Microsoft Office PowerPoint</Application>
  <PresentationFormat>On-screen Show (4:3)</PresentationFormat>
  <Paragraphs>51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Unicode MS</vt:lpstr>
      <vt:lpstr>Symbol</vt:lpstr>
      <vt:lpstr>Times New Roman</vt:lpstr>
      <vt:lpstr>Default Design</vt:lpstr>
      <vt:lpstr>Equation</vt:lpstr>
      <vt:lpstr>Psychology 202a Advanced Psychological Statistics</vt:lpstr>
      <vt:lpstr>The Plan for Today</vt:lpstr>
      <vt:lpstr>Confidence intervals</vt:lpstr>
      <vt:lpstr>Things the 95% confidence interval doesn't mean</vt:lpstr>
      <vt:lpstr>Things the 95% confidence interval does mean</vt:lpstr>
      <vt:lpstr>The Bootstrap</vt:lpstr>
      <vt:lpstr>The two-sample Z test</vt:lpstr>
      <vt:lpstr>Two-sample Z test (cont.)</vt:lpstr>
      <vt:lpstr>Assumptions of the two-sample Z test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47</cp:revision>
  <cp:lastPrinted>2020-10-07T22:04:03Z</cp:lastPrinted>
  <dcterms:created xsi:type="dcterms:W3CDTF">2007-01-07T21:57:11Z</dcterms:created>
  <dcterms:modified xsi:type="dcterms:W3CDTF">2020-10-08T19:13:44Z</dcterms:modified>
</cp:coreProperties>
</file>