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8" r:id="rId3"/>
    <p:sldId id="270" r:id="rId4"/>
    <p:sldId id="278" r:id="rId5"/>
    <p:sldId id="279" r:id="rId6"/>
    <p:sldId id="280" r:id="rId7"/>
    <p:sldId id="289" r:id="rId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2F3A9-285F-49C8-90BD-DDEA045CF84D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11674-290C-435A-B9F8-78D59FC796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2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 i="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i="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 i="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i="0"/>
            </a:lvl1pPr>
          </a:lstStyle>
          <a:p>
            <a:fld id="{17A494F1-0967-44B5-A6B3-FF4E25C7A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59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19E5BD-1F75-46F9-899D-6547274453AF}" type="slidenum">
              <a:rPr lang="en-US"/>
              <a:pPr/>
              <a:t>4</a:t>
            </a:fld>
            <a:endParaRPr 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4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C2EA7A-8991-4620-8A74-9E0D213A61D0}" type="slidenum">
              <a:rPr lang="en-US"/>
              <a:pPr/>
              <a:t>5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77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56CC0E-2415-4AE8-90AC-08A34A9E34BD}" type="slidenum">
              <a:rPr lang="en-US"/>
              <a:pPr/>
              <a:t>6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10075"/>
            <a:ext cx="5588000" cy="40878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99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1A1144-4890-4EA1-BDF0-0A97045D49FF}" type="slidenum">
              <a:rPr lang="en-US"/>
              <a:pPr/>
              <a:t>7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8500" y="4410075"/>
            <a:ext cx="5588000" cy="40878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13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D2FBE-6AF6-4011-8CBB-76F9217EF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F963E-5840-4A90-9768-3E6EB43EA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0471-1CF8-4C61-835E-E4F99B0438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434E8A0-60D4-43DF-92AA-494E0B05B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A9A74C-9FC2-4C65-A88F-CD2BCEFB0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30AD0-A3B0-4E88-9E53-737F260278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DE0B6-13FC-4CD2-A4B9-C15BA8213E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83242-18EA-447D-86E7-65274F20B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4B102-581C-4581-B7B4-50E73BBB86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82BD-31E9-4049-B921-1489CBE81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C5F69-D33A-4205-B57A-935853D28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DD891-2EB2-4CB0-A72B-822162A9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E5F7C-A7DB-46A9-BED5-575B98581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AE09E906-4AA7-460D-9270-43DEB80D0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6,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</a:t>
            </a:r>
          </a:p>
          <a:p>
            <a:r>
              <a:rPr lang="en-US" dirty="0"/>
              <a:t>Checking assumptions</a:t>
            </a:r>
          </a:p>
          <a:p>
            <a:r>
              <a:rPr lang="en-US" dirty="0"/>
              <a:t>What if theory has nothing to say about the sampling distribution?</a:t>
            </a:r>
          </a:p>
          <a:p>
            <a:r>
              <a:rPr lang="en-US" dirty="0"/>
              <a:t>Effect sizes and confidence intervals </a:t>
            </a:r>
          </a:p>
        </p:txBody>
      </p:sp>
    </p:spTree>
    <p:extLst>
      <p:ext uri="{BB962C8B-B14F-4D97-AF65-F5344CB8AC3E}">
        <p14:creationId xmlns:p14="http://schemas.microsoft.com/office/powerpoint/2010/main" val="416460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the </a:t>
            </a:r>
            <a:r>
              <a:rPr lang="en-US" i="1"/>
              <a:t>Z </a:t>
            </a:r>
            <a:r>
              <a:rPr lang="en-US"/>
              <a:t>test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Independent observations.</a:t>
            </a:r>
          </a:p>
          <a:p>
            <a:r>
              <a:rPr lang="en-US"/>
              <a:t> </a:t>
            </a:r>
            <a:r>
              <a:rPr lang="en-US" i="1">
                <a:latin typeface="Symbol" pitchFamily="18" charset="2"/>
              </a:rPr>
              <a:t>s  </a:t>
            </a:r>
            <a:r>
              <a:rPr lang="en-US">
                <a:latin typeface="Arial Unicode MS" pitchFamily="34" charset="-128"/>
              </a:rPr>
              <a:t>is known.</a:t>
            </a:r>
          </a:p>
          <a:p>
            <a:r>
              <a:rPr lang="en-US">
                <a:latin typeface="Arial Unicode MS" pitchFamily="34" charset="-128"/>
              </a:rPr>
              <a:t>Distribution is normal or sample is sufficiently large.</a:t>
            </a:r>
          </a:p>
          <a:p>
            <a:r>
              <a:rPr lang="en-US">
                <a:latin typeface="Arial Unicode MS" pitchFamily="34" charset="-128"/>
              </a:rPr>
              <a:t>Problem: those assumptions are virtually never actually met.</a:t>
            </a:r>
            <a:endParaRPr lang="en-US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The one-sample </a:t>
            </a:r>
            <a:r>
              <a:rPr lang="en-US" i="1"/>
              <a:t>t</a:t>
            </a:r>
            <a:r>
              <a:rPr lang="en-US"/>
              <a:t> test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Solution to not knowing </a:t>
            </a:r>
            <a:r>
              <a:rPr lang="en-US" sz="2800" i="1" dirty="0">
                <a:latin typeface="Symbol" pitchFamily="18" charset="2"/>
              </a:rPr>
              <a:t>s </a:t>
            </a:r>
            <a:r>
              <a:rPr lang="en-US" sz="2800" dirty="0"/>
              <a:t>: substitute an estimate of the standard deviation.</a:t>
            </a:r>
          </a:p>
          <a:p>
            <a:pPr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 </a:t>
            </a:r>
          </a:p>
          <a:p>
            <a:pPr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0" indent="0"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0" indent="0"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871538" y="2743200"/>
          <a:ext cx="2371725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5" name="Equation" r:id="rId4" imgW="761760" imgH="431640" progId="Equation.3">
                  <p:embed/>
                </p:oleObj>
              </mc:Choice>
              <mc:Fallback>
                <p:oleObj name="Equation" r:id="rId4" imgW="7617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2743200"/>
                        <a:ext cx="2371725" cy="1344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Assumptions of the </a:t>
            </a:r>
            <a:r>
              <a:rPr lang="en-US" i="1"/>
              <a:t>t</a:t>
            </a:r>
            <a:r>
              <a:rPr lang="en-US"/>
              <a:t> test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Independent observations.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Distribution is normal.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idea of </a:t>
            </a:r>
            <a:r>
              <a:rPr lang="en-US" i="1"/>
              <a:t>robustness.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Assessing the assumptions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Independence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Look at </a:t>
            </a:r>
            <a:r>
              <a:rPr lang="en-US" i="1"/>
              <a:t>procedure</a:t>
            </a:r>
            <a:r>
              <a:rPr lang="en-US"/>
              <a:t>, not at data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Normality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Graphical methods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Stem-and-leaf plots, histograms</a:t>
            </a:r>
          </a:p>
          <a:p>
            <a:pPr lvl="2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normal quantile-quantile plot</a:t>
            </a:r>
          </a:p>
          <a:p>
            <a:pPr lvl="2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Effect sizes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i="1" dirty="0"/>
              <a:t>Not </a:t>
            </a:r>
            <a:r>
              <a:rPr lang="en-US" dirty="0"/>
              <a:t>necessarily standardized.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Evil journal editors.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Standardized effect sizes corresponding to one-sample tests.</a:t>
            </a:r>
          </a:p>
          <a:p>
            <a:pPr lvl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i="1" dirty="0"/>
              <a:t>         d = </a:t>
            </a:r>
            <a:r>
              <a:rPr lang="en-US" dirty="0"/>
              <a:t>(</a:t>
            </a:r>
            <a:r>
              <a:rPr lang="en-US" i="1" dirty="0"/>
              <a:t>M –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i="1" baseline="-33000" dirty="0">
                <a:latin typeface="Symbol" pitchFamily="18" charset="2"/>
              </a:rPr>
              <a:t>0</a:t>
            </a:r>
            <a:r>
              <a:rPr lang="en-US" dirty="0">
                <a:latin typeface="Symbol" pitchFamily="18" charset="2"/>
              </a:rPr>
              <a:t> ) / </a:t>
            </a:r>
            <a:r>
              <a:rPr lang="en-US" i="1" dirty="0"/>
              <a:t>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Effect sizes for differences between means. </a:t>
            </a:r>
            <a:r>
              <a:rPr lang="ar-SA" dirty="0"/>
              <a:t>‏</a:t>
            </a:r>
            <a:r>
              <a:rPr lang="en-US" i="1" dirty="0"/>
              <a:t>          	   d = 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i="1" baseline="-25000" dirty="0"/>
              <a:t>1</a:t>
            </a:r>
            <a:r>
              <a:rPr lang="en-US" i="1" dirty="0"/>
              <a:t> – M</a:t>
            </a:r>
            <a:r>
              <a:rPr lang="en-US" i="1" baseline="-25000" dirty="0"/>
              <a:t>2</a:t>
            </a:r>
            <a:r>
              <a:rPr lang="en-US" dirty="0">
                <a:latin typeface="Symbol" pitchFamily="18" charset="2"/>
              </a:rPr>
              <a:t>) / </a:t>
            </a:r>
            <a:r>
              <a:rPr lang="en-US" i="1" dirty="0" err="1"/>
              <a:t>s</a:t>
            </a:r>
            <a:r>
              <a:rPr lang="en-US" i="1" baseline="-25000" dirty="0" err="1"/>
              <a:t>P</a:t>
            </a:r>
            <a:endParaRPr 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What’s large? What’s small? It depends.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163</Words>
  <Application>Microsoft Office PowerPoint</Application>
  <PresentationFormat>On-screen Show (4:3)</PresentationFormat>
  <Paragraphs>41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Unicode MS</vt:lpstr>
      <vt:lpstr>Symbol</vt:lpstr>
      <vt:lpstr>Default Design</vt:lpstr>
      <vt:lpstr>Equation</vt:lpstr>
      <vt:lpstr>Psychology 202a Advanced Psychological Statistics</vt:lpstr>
      <vt:lpstr>The Plan for Today</vt:lpstr>
      <vt:lpstr>Assumptions of the Z test</vt:lpstr>
      <vt:lpstr>The one-sample t test</vt:lpstr>
      <vt:lpstr>Assumptions of the t test</vt:lpstr>
      <vt:lpstr>Assessing the assumptions</vt:lpstr>
      <vt:lpstr>Effect sizes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45</cp:revision>
  <cp:lastPrinted>2017-09-28T15:16:50Z</cp:lastPrinted>
  <dcterms:created xsi:type="dcterms:W3CDTF">2007-01-07T21:57:11Z</dcterms:created>
  <dcterms:modified xsi:type="dcterms:W3CDTF">2020-10-06T19:13:16Z</dcterms:modified>
</cp:coreProperties>
</file>