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8" r:id="rId3"/>
    <p:sldId id="290" r:id="rId4"/>
    <p:sldId id="283" r:id="rId5"/>
    <p:sldId id="281" r:id="rId6"/>
    <p:sldId id="282" r:id="rId7"/>
    <p:sldId id="289" r:id="rId8"/>
    <p:sldId id="270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EE22F3A9-285F-49C8-90BD-DDEA045CF84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29811674-290C-435A-B9F8-78D59FC796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2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fld id="{17A494F1-0967-44B5-A6B3-FF4E25C7A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59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D2FBE-6AF6-4011-8CBB-76F9217EF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963E-5840-4A90-9768-3E6EB43EA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0471-1CF8-4C61-835E-E4F99B043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434E8A0-60D4-43DF-92AA-494E0B05B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A9A74C-9FC2-4C65-A88F-CD2BCEFB0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30AD0-A3B0-4E88-9E53-737F260278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DE0B6-13FC-4CD2-A4B9-C15BA8213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83242-18EA-447D-86E7-65274F20B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4B102-581C-4581-B7B4-50E73BBB8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82BD-31E9-4049-B921-1489CBE81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C5F69-D33A-4205-B57A-935853D28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DD891-2EB2-4CB0-A72B-822162A9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E5F7C-A7DB-46A9-BED5-575B98581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AE09E906-4AA7-460D-9270-43DEB80D0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m.uoa.gr/applets/appletcentrallimit/appl_centrallimit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Psychology 202a</a:t>
            </a:r>
            <a:br>
              <a:rPr lang="en-US" sz="4000"/>
            </a:br>
            <a:r>
              <a:rPr lang="en-US" sz="400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1,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Demonstrating the central limit theorem</a:t>
            </a:r>
          </a:p>
          <a:p>
            <a:r>
              <a:rPr lang="en-US" dirty="0"/>
              <a:t>The </a:t>
            </a:r>
            <a:r>
              <a:rPr lang="en-US" i="1" dirty="0"/>
              <a:t>Z </a:t>
            </a:r>
            <a:r>
              <a:rPr lang="en-US" dirty="0"/>
              <a:t>test</a:t>
            </a:r>
          </a:p>
          <a:p>
            <a:r>
              <a:rPr lang="en-US" dirty="0"/>
              <a:t>Assumptions</a:t>
            </a:r>
          </a:p>
          <a:p>
            <a:r>
              <a:rPr lang="en-US" dirty="0"/>
              <a:t>The two-sample </a:t>
            </a:r>
            <a:r>
              <a:rPr lang="en-US" i="1" dirty="0"/>
              <a:t>Z </a:t>
            </a:r>
            <a:r>
              <a:rPr lang="en-US" dirty="0"/>
              <a:t>test</a:t>
            </a:r>
          </a:p>
          <a:p>
            <a:r>
              <a:rPr lang="en-US" dirty="0"/>
              <a:t>The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416460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Limit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One: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554163" y="2225675"/>
          <a:ext cx="12557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4" name="Equation" r:id="rId3" imgW="507960" imgH="203040" progId="Equation.3">
                  <p:embed/>
                </p:oleObj>
              </mc:Choice>
              <mc:Fallback>
                <p:oleObj name="Equation" r:id="rId3" imgW="507960" imgH="20304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163" y="2225675"/>
                        <a:ext cx="125571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627188" y="2743200"/>
          <a:ext cx="1358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5" name="Equation" r:id="rId5" imgW="622080" imgH="419040" progId="Equation.3">
                  <p:embed/>
                </p:oleObj>
              </mc:Choice>
              <mc:Fallback>
                <p:oleObj name="Equation" r:id="rId5" imgW="622080" imgH="41904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8" y="2743200"/>
                        <a:ext cx="1358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Limit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Two:</a:t>
            </a:r>
          </a:p>
          <a:p>
            <a:pPr lvl="1"/>
            <a:r>
              <a:rPr lang="en-US" dirty="0"/>
              <a:t>If the population distribution of the variable is normal, the distribution of the mean is normal.</a:t>
            </a:r>
          </a:p>
          <a:p>
            <a:pPr lvl="1"/>
            <a:r>
              <a:rPr lang="en-US" dirty="0"/>
              <a:t>If the population distribution of the variable is non-normal but not too horrible, the distribution of the mean becomes normal as </a:t>
            </a:r>
            <a:r>
              <a:rPr lang="en-US" i="1" dirty="0"/>
              <a:t>N </a:t>
            </a:r>
            <a:r>
              <a:rPr lang="en-US" dirty="0"/>
              <a:t>becomes large.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Demonstrating the </a:t>
            </a:r>
            <a:br>
              <a:rPr lang="en-US" sz="4000" dirty="0"/>
            </a:br>
            <a:r>
              <a:rPr lang="en-US" sz="4000" dirty="0"/>
              <a:t>Central Limit Theorem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http://www.chem.uoa.gr/applets/appletcentrallimit/appl_centrallimit2.html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Using the central limit theorem </a:t>
            </a:r>
            <a:br>
              <a:rPr lang="en-US" sz="4000"/>
            </a:br>
            <a:r>
              <a:rPr lang="en-US" sz="4000"/>
              <a:t>for inference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sz="2800" dirty="0"/>
              <a:t>The one-sample </a:t>
            </a:r>
            <a:r>
              <a:rPr lang="en-US" sz="2800" i="1" dirty="0"/>
              <a:t>Z </a:t>
            </a:r>
            <a:r>
              <a:rPr lang="en-US" sz="2800" dirty="0"/>
              <a:t>test</a:t>
            </a:r>
          </a:p>
          <a:p>
            <a:r>
              <a:rPr lang="en-US" sz="2800" dirty="0"/>
              <a:t> </a:t>
            </a:r>
          </a:p>
          <a:p>
            <a:endParaRPr lang="en-US" sz="2800" dirty="0"/>
          </a:p>
          <a:p>
            <a:r>
              <a:rPr lang="en-US" sz="2800" dirty="0"/>
              <a:t>Hypothesis testing steps</a:t>
            </a:r>
          </a:p>
          <a:p>
            <a:endParaRPr lang="en-US" sz="2800" dirty="0"/>
          </a:p>
          <a:p>
            <a:r>
              <a:rPr lang="en-US" sz="2800" dirty="0"/>
              <a:t>Example:                        alpha=.05, two-tailed test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9011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14400" y="1930400"/>
          <a:ext cx="16764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5" name="Equation" r:id="rId3" imgW="812520" imgH="431640" progId="Equation.3">
                  <p:embed/>
                </p:oleObj>
              </mc:Choice>
              <mc:Fallback>
                <p:oleObj name="Equation" r:id="rId3" imgW="8125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30400"/>
                        <a:ext cx="1676400" cy="89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721391793"/>
              </p:ext>
            </p:extLst>
          </p:nvPr>
        </p:nvGraphicFramePr>
        <p:xfrm>
          <a:off x="2362200" y="4060727"/>
          <a:ext cx="22098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6" name="Equation" r:id="rId5" imgW="825480" imgH="228600" progId="Equation.3">
                  <p:embed/>
                </p:oleObj>
              </mc:Choice>
              <mc:Fallback>
                <p:oleObj name="Equation" r:id="rId5" imgW="82548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60727"/>
                        <a:ext cx="2209800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Using the central limit theorem </a:t>
            </a:r>
            <a:br>
              <a:rPr lang="en-US" sz="4000"/>
            </a:br>
            <a:r>
              <a:rPr lang="en-US" sz="4000"/>
              <a:t>for inference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Arial Unicode MS" pitchFamily="34" charset="-128"/>
              </a:rPr>
              <a:t> </a:t>
            </a:r>
            <a:r>
              <a:rPr lang="en-US" sz="2800" i="1" dirty="0">
                <a:latin typeface="Symbol" pitchFamily="18" charset="2"/>
              </a:rPr>
              <a:t>s</a:t>
            </a:r>
            <a:r>
              <a:rPr lang="en-US" sz="2800" dirty="0">
                <a:latin typeface="Symbol" pitchFamily="18" charset="2"/>
              </a:rPr>
              <a:t> </a:t>
            </a:r>
            <a:r>
              <a:rPr lang="en-US" sz="2800" dirty="0">
                <a:latin typeface="Arial Unicode MS" pitchFamily="34" charset="-128"/>
              </a:rPr>
              <a:t>= 10, </a:t>
            </a:r>
            <a:r>
              <a:rPr lang="en-US" sz="2800" i="1" dirty="0">
                <a:latin typeface="Arial Unicode MS" pitchFamily="34" charset="-128"/>
              </a:rPr>
              <a:t>n</a:t>
            </a:r>
            <a:r>
              <a:rPr lang="en-US" sz="2800" dirty="0"/>
              <a:t> = 25, </a:t>
            </a:r>
            <a:r>
              <a:rPr lang="en-US" sz="2800" i="1" dirty="0"/>
              <a:t>M</a:t>
            </a:r>
            <a:r>
              <a:rPr lang="en-US" sz="2800" dirty="0"/>
              <a:t> = 105</a:t>
            </a:r>
          </a:p>
          <a:p>
            <a:pPr>
              <a:buFontTx/>
              <a:buNone/>
            </a:pPr>
            <a:r>
              <a:rPr lang="en-US" sz="2800" dirty="0"/>
              <a:t> </a:t>
            </a:r>
          </a:p>
          <a:p>
            <a:r>
              <a:rPr lang="en-US" sz="2800" dirty="0"/>
              <a:t> </a:t>
            </a:r>
          </a:p>
          <a:p>
            <a:endParaRPr lang="en-US" sz="2800" dirty="0"/>
          </a:p>
          <a:p>
            <a:r>
              <a:rPr lang="en-US" sz="2800" dirty="0"/>
              <a:t>Two ways to make a decision:  critical value or exact </a:t>
            </a:r>
            <a:r>
              <a:rPr lang="en-US" sz="2800" i="1" dirty="0"/>
              <a:t>p</a:t>
            </a:r>
            <a:r>
              <a:rPr lang="en-US" sz="2800" dirty="0"/>
              <a:t>-value</a:t>
            </a:r>
          </a:p>
          <a:p>
            <a:r>
              <a:rPr lang="en-US" sz="2800" dirty="0"/>
              <a:t>Demonstration in </a:t>
            </a:r>
            <a:r>
              <a:rPr lang="en-US" sz="2800" i="1" dirty="0"/>
              <a:t>R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901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916231"/>
              </p:ext>
            </p:extLst>
          </p:nvPr>
        </p:nvGraphicFramePr>
        <p:xfrm>
          <a:off x="838200" y="2362200"/>
          <a:ext cx="298291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8" name="Equation" r:id="rId3" imgW="1333440" imgH="393480" progId="Equation.3">
                  <p:embed/>
                </p:oleObj>
              </mc:Choice>
              <mc:Fallback>
                <p:oleObj name="Equation" r:id="rId3" imgW="1333440" imgH="393480" progId="Equation.3">
                  <p:embed/>
                  <p:pic>
                    <p:nvPicPr>
                      <p:cNvPr id="901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298291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A5B892-0CC0-4755-A4DA-E24E260AFD81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0D119DC-9C56-4902-9633-E184B1251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367929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the </a:t>
            </a:r>
            <a:r>
              <a:rPr lang="en-US" i="1"/>
              <a:t>Z </a:t>
            </a:r>
            <a:r>
              <a:rPr lang="en-US"/>
              <a:t>test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Independent observations.</a:t>
            </a:r>
          </a:p>
          <a:p>
            <a:r>
              <a:rPr lang="en-US"/>
              <a:t> </a:t>
            </a:r>
            <a:r>
              <a:rPr lang="en-US" i="1">
                <a:latin typeface="Symbol" pitchFamily="18" charset="2"/>
              </a:rPr>
              <a:t>s  </a:t>
            </a:r>
            <a:r>
              <a:rPr lang="en-US">
                <a:latin typeface="Arial Unicode MS" pitchFamily="34" charset="-128"/>
              </a:rPr>
              <a:t>is known.</a:t>
            </a:r>
          </a:p>
          <a:p>
            <a:r>
              <a:rPr lang="en-US">
                <a:latin typeface="Arial Unicode MS" pitchFamily="34" charset="-128"/>
              </a:rPr>
              <a:t>Distribution is normal or sample is sufficiently large.</a:t>
            </a:r>
          </a:p>
          <a:p>
            <a:r>
              <a:rPr lang="en-US">
                <a:latin typeface="Arial Unicode MS" pitchFamily="34" charset="-128"/>
              </a:rPr>
              <a:t>Problem: those assumptions are virtually never actually met.</a:t>
            </a:r>
            <a:endParaRPr lang="en-US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196</Words>
  <Application>Microsoft Office PowerPoint</Application>
  <PresentationFormat>On-screen Show (4:3)</PresentationFormat>
  <Paragraphs>43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Symbol</vt:lpstr>
      <vt:lpstr>Default Design</vt:lpstr>
      <vt:lpstr>Equation</vt:lpstr>
      <vt:lpstr>Psychology 202a Advanced Psychological Statistics</vt:lpstr>
      <vt:lpstr>The Plan for Today</vt:lpstr>
      <vt:lpstr>The Central Limit Theorem</vt:lpstr>
      <vt:lpstr>The Central Limit Theorem</vt:lpstr>
      <vt:lpstr>Demonstrating the  Central Limit Theorem</vt:lpstr>
      <vt:lpstr>Using the central limit theorem  for inference</vt:lpstr>
      <vt:lpstr>Using the central limit theorem  for inference</vt:lpstr>
      <vt:lpstr>Assumptions of the Z test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43</cp:revision>
  <cp:lastPrinted>2020-10-01T17:00:46Z</cp:lastPrinted>
  <dcterms:created xsi:type="dcterms:W3CDTF">2007-01-07T21:57:11Z</dcterms:created>
  <dcterms:modified xsi:type="dcterms:W3CDTF">2020-10-01T20:32:13Z</dcterms:modified>
</cp:coreProperties>
</file>