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33"/>
  </p:notesMasterIdLst>
  <p:handoutMasterIdLst>
    <p:handoutMasterId r:id="rId34"/>
  </p:handoutMasterIdLst>
  <p:sldIdLst>
    <p:sldId id="256" r:id="rId15"/>
    <p:sldId id="284" r:id="rId16"/>
    <p:sldId id="273" r:id="rId17"/>
    <p:sldId id="274" r:id="rId18"/>
    <p:sldId id="276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71" r:id="rId31"/>
    <p:sldId id="272" r:id="rId32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190751" y="707405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379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589201" cy="4163351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29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66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14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75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8401" y="697229"/>
            <a:ext cx="4673600" cy="34861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67" tIns="46584" rIns="93167" bIns="46584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7870" y="697867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0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97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67870" y="697867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0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7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8401" y="697229"/>
            <a:ext cx="4673600" cy="34861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67" tIns="46584" rIns="93167" bIns="46584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9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7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09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0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0" y="4416108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Psychology 202a</a:t>
            </a:r>
            <a:br>
              <a:rPr lang="en-US" sz="4400">
                <a:solidFill>
                  <a:srgbClr val="000000"/>
                </a:solidFill>
              </a:rPr>
            </a:br>
            <a:r>
              <a:rPr lang="en-US" sz="4400">
                <a:solidFill>
                  <a:srgbClr val="000000"/>
                </a:solidFill>
              </a:rPr>
              <a:t>Advanced Psychological Statistics</a:t>
            </a:r>
            <a:br>
              <a:rPr lang="en-US" sz="4400">
                <a:solidFill>
                  <a:srgbClr val="000000"/>
                </a:solidFill>
              </a:rPr>
            </a:br>
            <a:endParaRPr lang="en-US" sz="4400">
              <a:solidFill>
                <a:srgbClr val="000000"/>
              </a:solidFill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24,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rule, revisited.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is 'H' OR 2</a:t>
            </a:r>
            <a:r>
              <a:rPr lang="en-US" baseline="33000"/>
              <a:t>nd</a:t>
            </a:r>
            <a:r>
              <a:rPr lang="en-US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  ½ + ½ - (½ * ½) = ¾.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IQ &gt; 136 OR 2</a:t>
            </a:r>
            <a:r>
              <a:rPr lang="en-US" baseline="33000"/>
              <a:t>nd</a:t>
            </a:r>
            <a:r>
              <a:rPr lang="en-US"/>
              <a:t> IQ &gt; 136)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  .00135 + .00135 - .00135*.00135 </a:t>
            </a:r>
            <a:r>
              <a:rPr lang="en-US">
                <a:latin typeface="Symbol" pitchFamily="18" charset="2"/>
              </a:rPr>
              <a:t></a:t>
            </a:r>
            <a:r>
              <a:rPr lang="en-US"/>
              <a:t> .0027.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66688"/>
            <a:ext cx="8210550" cy="1341437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Empirical validation of  probability laws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An interlude in R occurs here.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Bayes' theorem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05325"/>
          </a:xfrm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Bayes' theorem provides a way to reverse conditional probabilities: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Equivalently,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81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01114392"/>
              </p:ext>
            </p:extLst>
          </p:nvPr>
        </p:nvGraphicFramePr>
        <p:xfrm>
          <a:off x="1219200" y="2695575"/>
          <a:ext cx="58674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2501640" imgH="444240" progId="Equation.3">
                  <p:embed/>
                </p:oleObj>
              </mc:Choice>
              <mc:Fallback>
                <p:oleObj name="Equation" r:id="rId4" imgW="250164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95575"/>
                        <a:ext cx="586740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r:id="rId6" imgW="719640" imgH="359640" progId="">
                  <p:embed/>
                </p:oleObj>
              </mc:Choice>
              <mc:Fallback>
                <p:oleObj r:id="rId6" imgW="719640" imgH="359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43054967"/>
              </p:ext>
            </p:extLst>
          </p:nvPr>
        </p:nvGraphicFramePr>
        <p:xfrm>
          <a:off x="1219200" y="4445000"/>
          <a:ext cx="58340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2476440" imgH="444240" progId="Equation.3">
                  <p:embed/>
                </p:oleObj>
              </mc:Choice>
              <mc:Fallback>
                <p:oleObj name="Equation" r:id="rId8" imgW="247644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45000"/>
                        <a:ext cx="5834063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Deriving Bayes’ theorem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531416"/>
              </p:ext>
            </p:extLst>
          </p:nvPr>
        </p:nvGraphicFramePr>
        <p:xfrm>
          <a:off x="685800" y="1755775"/>
          <a:ext cx="7391400" cy="389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2895480" imgH="1523880" progId="Equation.3">
                  <p:embed/>
                </p:oleObj>
              </mc:Choice>
              <mc:Fallback>
                <p:oleObj name="Equation" r:id="rId3" imgW="2895480" imgH="1523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5775"/>
                        <a:ext cx="7391400" cy="389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Bayes’ theorem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0532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Medical tests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Usually, we are told the test’s </a:t>
            </a:r>
            <a:r>
              <a:rPr lang="en-US" i="1">
                <a:latin typeface="Arial Unicode MS" pitchFamily="34" charset="-128"/>
              </a:rPr>
              <a:t>sensitivity</a:t>
            </a:r>
            <a:r>
              <a:rPr lang="en-US">
                <a:latin typeface="Arial Unicode MS" pitchFamily="34" charset="-128"/>
              </a:rPr>
              <a:t> and its </a:t>
            </a:r>
            <a:r>
              <a:rPr lang="en-US" i="1">
                <a:latin typeface="Arial Unicode MS" pitchFamily="34" charset="-128"/>
              </a:rPr>
              <a:t>specificity</a:t>
            </a:r>
            <a:r>
              <a:rPr lang="en-US">
                <a:latin typeface="Arial Unicode MS" pitchFamily="34" charset="-128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Let </a:t>
            </a:r>
            <a:r>
              <a:rPr lang="en-US" i="1">
                <a:latin typeface="Arial Unicode MS" pitchFamily="34" charset="-128"/>
              </a:rPr>
              <a:t>A </a:t>
            </a:r>
            <a:r>
              <a:rPr lang="en-US">
                <a:latin typeface="Arial Unicode MS" pitchFamily="34" charset="-128"/>
              </a:rPr>
              <a:t>denote “has earlobe cancer.”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Let </a:t>
            </a:r>
            <a:r>
              <a:rPr lang="en-US" i="1">
                <a:latin typeface="Arial Unicode MS" pitchFamily="34" charset="-128"/>
              </a:rPr>
              <a:t>B</a:t>
            </a:r>
            <a:r>
              <a:rPr lang="en-US">
                <a:latin typeface="Arial Unicode MS" pitchFamily="34" charset="-128"/>
              </a:rPr>
              <a:t> denote “tests positive for earlobe cancer.”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Sensitivity is 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>
                <a:latin typeface="Arial Unicode MS" pitchFamily="34" charset="-128"/>
              </a:rPr>
              <a:t>Specificity is </a:t>
            </a:r>
          </a:p>
        </p:txBody>
      </p:sp>
      <p:graphicFrame>
        <p:nvGraphicFramePr>
          <p:cNvPr id="3891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93989728"/>
              </p:ext>
            </p:extLst>
          </p:nvPr>
        </p:nvGraphicFramePr>
        <p:xfrm>
          <a:off x="3276600" y="5013325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634680" imgH="228600" progId="Equation.3">
                  <p:embed/>
                </p:oleObj>
              </mc:Choice>
              <mc:Fallback>
                <p:oleObj name="Equation" r:id="rId3" imgW="63468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13325"/>
                        <a:ext cx="1447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993856464"/>
              </p:ext>
            </p:extLst>
          </p:nvPr>
        </p:nvGraphicFramePr>
        <p:xfrm>
          <a:off x="3276600" y="5581650"/>
          <a:ext cx="14478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660240" imgH="241200" progId="Equation.3">
                  <p:embed/>
                </p:oleObj>
              </mc:Choice>
              <mc:Fallback>
                <p:oleObj name="Equation" r:id="rId5" imgW="66024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81650"/>
                        <a:ext cx="14478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a hypothetical table</a:t>
            </a:r>
          </a:p>
        </p:txBody>
      </p:sp>
      <p:graphicFrame>
        <p:nvGraphicFramePr>
          <p:cNvPr id="57560" name="Group 21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08963" cy="4505326"/>
        </p:xfrm>
        <a:graphic>
          <a:graphicData uri="http://schemas.openxmlformats.org/drawingml/2006/table">
            <a:tbl>
              <a:tblPr/>
              <a:tblGrid>
                <a:gridCol w="205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7125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Has 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Does not have EC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538">
                <a:tc>
                  <a:txBody>
                    <a:bodyPr/>
                    <a:lstStyle/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Tests positive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125">
                <a:tc>
                  <a:txBody>
                    <a:bodyPr/>
                    <a:lstStyle/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Tests negative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553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that table, we can get: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P(Have disease) = 17 / 1500</a:t>
            </a:r>
          </a:p>
          <a:p>
            <a:r>
              <a:rPr lang="en-US"/>
              <a:t>P(Test positive) = 19 / 1500</a:t>
            </a:r>
          </a:p>
          <a:p>
            <a:r>
              <a:rPr lang="en-US"/>
              <a:t>P(Have disease | test positive) = 15 / 19</a:t>
            </a:r>
          </a:p>
          <a:p>
            <a:r>
              <a:rPr lang="en-US"/>
              <a:t>P(Have disease | test negative) = 2 / 1481</a:t>
            </a:r>
          </a:p>
          <a:p>
            <a:r>
              <a:rPr lang="en-US"/>
              <a:t>P(Test positive | have disease) = 15 / 17</a:t>
            </a:r>
          </a:p>
          <a:p>
            <a:r>
              <a:rPr lang="en-US"/>
              <a:t>P(Test positive | no disease) = 4 / 1483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a pharmaceutical company gives us: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Sensitivity = 15 / 17</a:t>
            </a:r>
          </a:p>
          <a:p>
            <a:r>
              <a:rPr lang="en-US" dirty="0"/>
              <a:t>Specificity = 1479 / 1483</a:t>
            </a:r>
          </a:p>
          <a:p>
            <a:r>
              <a:rPr lang="en-US" dirty="0"/>
              <a:t>If we know the base rate (probability of having the disease), then we can use Bayes’ theorem to figure out         P(disease | positive test).</a:t>
            </a:r>
          </a:p>
          <a:p>
            <a:r>
              <a:rPr lang="en-US" dirty="0"/>
              <a:t>(worked out on in 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little more on probability.</a:t>
            </a:r>
          </a:p>
          <a:p>
            <a:r>
              <a:rPr lang="en-US"/>
              <a:t>Sampling distributions.</a:t>
            </a:r>
          </a:p>
          <a:p>
            <a:r>
              <a:rPr lang="en-US"/>
              <a:t>Introducing hypothesis testing through the binomial distribution.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Rules for combining probabilities.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Bayes’ theorem.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Recapping types of distributions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So far, we have discussed two types of distributions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variable takes on, with frequencies (or relative frequencies) of those values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Probability 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random variable </a:t>
            </a:r>
            <a:r>
              <a:rPr lang="en-US" i="1"/>
              <a:t>could</a:t>
            </a:r>
            <a:r>
              <a:rPr lang="en-US"/>
              <a:t> take on, together with probabilities of those values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Similarities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We’ve seen that the same ways of thinking can help us understand the shape of both types of distribution.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trick to understanding probability distributions is to apply those ways of thinking to what </a:t>
            </a:r>
            <a:r>
              <a:rPr lang="en-US" i="1"/>
              <a:t>would</a:t>
            </a:r>
            <a:r>
              <a:rPr lang="en-US"/>
              <a:t> happen in the long run.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Continuous random variables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Examples: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Normal distribution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Uniform distribution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New terminology:  probability density function (abbreviated “pdf”)</a:t>
            </a:r>
            <a:r>
              <a:rPr lang="ar-SA"/>
              <a:t>‏</a:t>
            </a:r>
            <a:endParaRPr lang="en-US"/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Investigating some properties of the uniform distribution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61327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Used for combining events with an “OR”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Simple form (requires mutually exclusive events):  P(A or B) = P(A) + P(B)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die comes up 1 OR 2)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P(spinner lands between 0 and ¼ OR between ½ and ¾)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N(0,1) &lt; -1.96 OR &gt; 1.96)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more complex form:  P(A or B) = P(A) + P(B) – P(A and 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Does not require mutual exclusivity.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is 'H' OR 2</a:t>
            </a:r>
            <a:r>
              <a:rPr lang="en-US" baseline="33000"/>
              <a:t>nd</a:t>
            </a:r>
            <a:r>
              <a:rPr lang="en-US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IQ &gt; 136 OR 2</a:t>
            </a:r>
            <a:r>
              <a:rPr lang="en-US" baseline="33000"/>
              <a:t>nd</a:t>
            </a:r>
            <a:r>
              <a:rPr lang="en-US"/>
              <a:t> IQ &gt; 136)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But there's a problem: how do we get     P(A and B)?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Used for combining events with an 'AND'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Simple form (requires independent events): P(A and B) = P(A) P(B).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coin toss = 'H' AND 2</a:t>
            </a:r>
            <a:r>
              <a:rPr lang="en-US" baseline="33000"/>
              <a:t>nd</a:t>
            </a:r>
            <a:r>
              <a:rPr lang="en-US"/>
              <a:t> coin toss =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P( 1</a:t>
            </a:r>
            <a:r>
              <a:rPr lang="en-US" baseline="33000"/>
              <a:t>st</a:t>
            </a:r>
            <a:r>
              <a:rPr lang="en-US"/>
              <a:t> spin &gt; ½ AND 2</a:t>
            </a:r>
            <a:r>
              <a:rPr lang="en-US" baseline="33000"/>
              <a:t>nd</a:t>
            </a:r>
            <a:r>
              <a:rPr lang="en-US"/>
              <a:t> spin &lt; ¾ 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more complex form (does not require independence): 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P(A and B) = P(A) P(B|A)  or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P(A and B) = P(B) P(A|B)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vertical bar is read “given” and indicates conditional probability.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734</Words>
  <Application>Microsoft Office PowerPoint</Application>
  <PresentationFormat>On-screen Show (4:3)</PresentationFormat>
  <Paragraphs>97</Paragraphs>
  <Slides>18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9" baseType="lpstr">
      <vt:lpstr>Arial</vt:lpstr>
      <vt:lpstr>Arial Unicode MS</vt:lpstr>
      <vt:lpstr>Lucida Sans Unicode</vt:lpstr>
      <vt:lpstr>Symbol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Equation</vt:lpstr>
      <vt:lpstr>PowerPoint Presentation</vt:lpstr>
      <vt:lpstr>The Plan for Today</vt:lpstr>
      <vt:lpstr>Recapping types of distributions</vt:lpstr>
      <vt:lpstr>Similarities</vt:lpstr>
      <vt:lpstr>Continuous random variables</vt:lpstr>
      <vt:lpstr>The addition rule</vt:lpstr>
      <vt:lpstr>The addition rule (cont.)‏</vt:lpstr>
      <vt:lpstr>The multiplication rule</vt:lpstr>
      <vt:lpstr>The multiplication rule (cont.)‏</vt:lpstr>
      <vt:lpstr>The addition rule, revisited.</vt:lpstr>
      <vt:lpstr>Empirical validation of  probability laws</vt:lpstr>
      <vt:lpstr>Bayes' theorem</vt:lpstr>
      <vt:lpstr>Deriving Bayes’ theorem</vt:lpstr>
      <vt:lpstr>Example of Bayes’ theorem</vt:lpstr>
      <vt:lpstr>Here’s a hypothetical table</vt:lpstr>
      <vt:lpstr>From that table, we can get:</vt:lpstr>
      <vt:lpstr>But a pharmaceutical company gives us: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19</cp:revision>
  <cp:lastPrinted>2020-09-24T17:01:29Z</cp:lastPrinted>
  <dcterms:modified xsi:type="dcterms:W3CDTF">2020-09-24T17:27:32Z</dcterms:modified>
</cp:coreProperties>
</file>