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77" r:id="rId5"/>
    <p:sldId id="278" r:id="rId6"/>
    <p:sldId id="274" r:id="rId7"/>
    <p:sldId id="268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98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430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8638" y="-11993563"/>
            <a:ext cx="16937038" cy="1270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1" y="4416108"/>
            <a:ext cx="5606727" cy="4180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38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75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421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67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78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65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  <a:ln/>
        </p:spPr>
        <p:txBody>
          <a:bodyPr/>
          <a:lstStyle/>
          <a:p>
            <a:fld id="{816D3139-47F2-44CA-98BA-FE54577B9F10}" type="slidenum">
              <a:rPr lang="en-US"/>
              <a:pPr/>
              <a:t>4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96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  <a:ln/>
        </p:spPr>
        <p:txBody>
          <a:bodyPr/>
          <a:lstStyle/>
          <a:p>
            <a:fld id="{12B9BAC4-5780-43B5-BA59-DC69E0EB3969}" type="slidenum">
              <a:rPr lang="en-US"/>
              <a:pPr/>
              <a:t>5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57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  <a:ln/>
        </p:spPr>
        <p:txBody>
          <a:bodyPr/>
          <a:lstStyle/>
          <a:p>
            <a:fld id="{3D3235FA-EAF9-4E42-B15E-4B33590CDE01}" type="slidenum">
              <a:rPr lang="en-US"/>
              <a:pPr/>
              <a:t>6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148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8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45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86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F4B2930-A05C-45A8-BFB2-C054F5BBEF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B54CF87-9AAF-43C9-B67E-FA985CA657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2ADAAE-A644-4DF2-9DF8-9D36360036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CC91A0-3883-42E4-9F6D-EE7F507D58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9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250855-CC37-4F82-9547-33FB57A0C8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223C90-4841-41A2-A344-39A2C9CB1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42FA72-5CD0-488E-B87A-CC00424F26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87ECB73-8C48-47D2-8E9B-717F04455C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0A6AA6F-4D4B-46C5-A1FF-7947CB43C7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DDDA82-E1D5-4EAD-AD8C-1A8E1FB887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4EDB2B-1B13-40A6-878A-0B0602E9A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4EBF330-8287-47B1-8D51-C8548233C8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E165AD93-5E02-4609-A3C6-DDA25EA36E0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ereal%20ad.jp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685800" y="1479550"/>
            <a:ext cx="7772400" cy="2773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Psychology 202a</a:t>
            </a:r>
            <a:br>
              <a:rPr lang="en-US" sz="4400" dirty="0">
                <a:solidFill>
                  <a:srgbClr val="000000"/>
                </a:solidFill>
              </a:rPr>
            </a:br>
            <a:r>
              <a:rPr lang="en-US" sz="4400" dirty="0">
                <a:solidFill>
                  <a:srgbClr val="000000"/>
                </a:solidFill>
              </a:rPr>
              <a:t>Advanced Psychological Statistics</a:t>
            </a:r>
            <a:br>
              <a:rPr lang="en-US" sz="4400" dirty="0">
                <a:solidFill>
                  <a:srgbClr val="000000"/>
                </a:solidFill>
              </a:rPr>
            </a:b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September 3, 2020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Numerical Methods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descriptive statistics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measures of central tendency: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mode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central tendency in R: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mean(Peabody)</a:t>
            </a:r>
            <a:r>
              <a:rPr lang="ar-SA" sz="2800" dirty="0">
                <a:solidFill>
                  <a:srgbClr val="000000"/>
                </a:solidFill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median(Peabody)</a:t>
            </a:r>
            <a:r>
              <a:rPr lang="ar-SA" sz="2800" dirty="0">
                <a:solidFill>
                  <a:srgbClr val="000000"/>
                </a:solidFill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charRg st="93" end="1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charRg st="107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</a:rPr>
              <a:t>Choosing measures of central tendency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geometric interpretations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 = balance point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 = halfway point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your purpose may govern choice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hlinkClick r:id="rId3" action="ppaction://hlinkfile"/>
              </a:rPr>
              <a:t>cereal box </a:t>
            </a:r>
            <a:r>
              <a:rPr lang="en-US" sz="2800" dirty="0">
                <a:solidFill>
                  <a:srgbClr val="000000"/>
                </a:solidFill>
              </a:rPr>
              <a:t>example  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principle of “resistance” may govern choice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</a:rPr>
              <a:t>Descriptive Statistics for Variability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skipping over modality (why?)</a:t>
            </a:r>
            <a:r>
              <a:rPr lang="ar-SA" sz="3200">
                <a:solidFill>
                  <a:srgbClr val="000000"/>
                </a:solidFill>
              </a:rPr>
              <a:t>‏</a:t>
            </a:r>
            <a:endParaRPr lang="en-US" sz="32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The measure of variability is pretty much determined by the measure of central tendency.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median </a:t>
            </a:r>
            <a:r>
              <a:rPr lang="en-US" sz="3200">
                <a:solidFill>
                  <a:srgbClr val="000000"/>
                </a:solidFill>
                <a:latin typeface="Wingdings" charset="2"/>
              </a:rPr>
              <a:t></a:t>
            </a:r>
            <a:r>
              <a:rPr lang="en-US" sz="3200">
                <a:solidFill>
                  <a:srgbClr val="000000"/>
                </a:solidFill>
              </a:rPr>
              <a:t> interquartile range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mean </a:t>
            </a:r>
            <a:r>
              <a:rPr lang="en-US" sz="3200">
                <a:solidFill>
                  <a:srgbClr val="000000"/>
                </a:solidFill>
                <a:latin typeface="Wingdings" charset="2"/>
              </a:rPr>
              <a:t></a:t>
            </a:r>
            <a:r>
              <a:rPr lang="en-US" sz="3200">
                <a:solidFill>
                  <a:srgbClr val="000000"/>
                </a:solidFill>
              </a:rPr>
              <a:t> standard deviation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charRg st="30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charRg st="119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charRg st="148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Recap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Last time we talked about: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</a:rPr>
              <a:t>variables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</a:rPr>
              <a:t>distributions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</a:rPr>
              <a:t>grouping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</a:rPr>
              <a:t>ways of understanding the shape of a distribution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Peabody Distribution</a:t>
            </a:r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457200" y="1600200"/>
            <a:ext cx="8228013" cy="4357688"/>
            <a:chOff x="288" y="1008"/>
            <a:chExt cx="5183" cy="2745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288" y="1008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Values</a:t>
              </a: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2880" y="1008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Frequency</a:t>
              </a:r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288" y="1258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55 – 59</a:t>
              </a:r>
            </a:p>
          </p:txBody>
        </p:sp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2880" y="1258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288" y="1507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60 – 64</a:t>
              </a:r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auto">
            <a:xfrm>
              <a:off x="2880" y="1507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288" y="1757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65 – 69</a:t>
              </a:r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2880" y="1757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288" y="2006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70 – 74</a:t>
              </a:r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2880" y="2006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288" y="2256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75 – 79</a:t>
              </a: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2880" y="2256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288" y="2506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80 – 84</a:t>
              </a:r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2880" y="2506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288" y="2755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85 – 89</a:t>
              </a:r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2880" y="2755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288" y="3005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90 – 94</a:t>
              </a:r>
            </a:p>
          </p:txBody>
        </p: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2880" y="3005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5141" name="Rectangle 21"/>
            <p:cNvSpPr>
              <a:spLocks noChangeArrowheads="1"/>
            </p:cNvSpPr>
            <p:nvPr/>
          </p:nvSpPr>
          <p:spPr bwMode="auto">
            <a:xfrm>
              <a:off x="288" y="3254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95 – 99</a:t>
              </a:r>
            </a:p>
          </p:txBody>
        </p:sp>
        <p:sp>
          <p:nvSpPr>
            <p:cNvPr id="5142" name="Rectangle 22"/>
            <p:cNvSpPr>
              <a:spLocks noChangeArrowheads="1"/>
            </p:cNvSpPr>
            <p:nvPr/>
          </p:nvSpPr>
          <p:spPr bwMode="auto">
            <a:xfrm>
              <a:off x="2880" y="3254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5143" name="Rectangle 23"/>
            <p:cNvSpPr>
              <a:spLocks noChangeArrowheads="1"/>
            </p:cNvSpPr>
            <p:nvPr/>
          </p:nvSpPr>
          <p:spPr bwMode="auto">
            <a:xfrm>
              <a:off x="288" y="3504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100 – 104</a:t>
              </a:r>
            </a:p>
          </p:txBody>
        </p:sp>
        <p:sp>
          <p:nvSpPr>
            <p:cNvPr id="5144" name="Rectangle 24"/>
            <p:cNvSpPr>
              <a:spLocks noChangeArrowheads="1"/>
            </p:cNvSpPr>
            <p:nvPr/>
          </p:nvSpPr>
          <p:spPr bwMode="auto">
            <a:xfrm>
              <a:off x="2880" y="3504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288" y="1258"/>
              <a:ext cx="518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Lower and upper real limits</a:t>
            </a:r>
          </a:p>
        </p:txBody>
      </p:sp>
      <p:graphicFrame>
        <p:nvGraphicFramePr>
          <p:cNvPr id="21559" name="Group 5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11044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we say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we mean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– 59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54.5 – 59.5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59.5 – 64.5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– 69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64.5 – 69.5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– 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69.5 – 74.5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– 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74.5 – 79.5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– 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79.5 – 84.5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– 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84.5 – 89.5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– 94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89.5 – 94.5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– 99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94.5 – 99.5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– 104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99.5 – 104.5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79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Relative frequency distribution</a:t>
            </a:r>
          </a:p>
        </p:txBody>
      </p:sp>
      <p:graphicFrame>
        <p:nvGraphicFramePr>
          <p:cNvPr id="23556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7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Peabody Values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Relative Frequency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– 59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– 69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– 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– 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– 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.200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– 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– 94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.200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– 99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.075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– 104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24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Histograms in 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hist</a:t>
            </a:r>
            <a:r>
              <a:rPr lang="en-US" dirty="0"/>
              <a:t>(Peabody)</a:t>
            </a:r>
          </a:p>
          <a:p>
            <a:r>
              <a:rPr lang="en-US" dirty="0"/>
              <a:t>R doesn’t do a particularly good job without some help</a:t>
            </a:r>
          </a:p>
          <a:p>
            <a:r>
              <a:rPr lang="en-US" dirty="0"/>
              <a:t>Things to think about:</a:t>
            </a:r>
          </a:p>
          <a:p>
            <a:pPr lvl="1"/>
            <a:r>
              <a:rPr lang="en-US" dirty="0"/>
              <a:t>Aspect ratio</a:t>
            </a:r>
          </a:p>
          <a:p>
            <a:pPr lvl="1"/>
            <a:r>
              <a:rPr lang="en-US" dirty="0"/>
              <a:t>Reasonable breakpoints and grouping</a:t>
            </a:r>
          </a:p>
          <a:p>
            <a:pPr lvl="1"/>
            <a:r>
              <a:rPr lang="en-US" dirty="0"/>
              <a:t>Good title and labels</a:t>
            </a:r>
          </a:p>
          <a:p>
            <a:pPr lvl="1"/>
            <a:r>
              <a:rPr lang="en-US" dirty="0"/>
              <a:t>Label midpoints of intervals</a:t>
            </a:r>
          </a:p>
          <a:p>
            <a:pPr lvl="1"/>
            <a:r>
              <a:rPr lang="en-US" dirty="0"/>
              <a:t>Don’t leave things hanging in mid air</a:t>
            </a:r>
          </a:p>
          <a:p>
            <a:pPr lvl="1">
              <a:buFontTx/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0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Ways of understanding shape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Graphics.</a:t>
            </a:r>
          </a:p>
          <a:p>
            <a:r>
              <a:rPr lang="en-US" dirty="0"/>
              <a:t>Descriptive statistics.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</a:rPr>
              <a:t>What can we say about the Peabody distribution?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The Peabody distribution is centered in the 80s and 90s.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The distribution tends to pile up in one place.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There is substantial variation in the scores.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The distribution is not symmetric:  there may be some negative skew.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</a:rPr>
              <a:t>Extreme low and high scores are much less frequent than central scores.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Aspects of shape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Those points correspond to the basic aspects of shape: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central tendency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modality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variability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symmetry or skew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kurtosis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428</Words>
  <Application>Microsoft Office PowerPoint</Application>
  <PresentationFormat>On-screen Show (4:3)</PresentationFormat>
  <Paragraphs>126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Lower and upper real limits</vt:lpstr>
      <vt:lpstr>Relative frequency distribution</vt:lpstr>
      <vt:lpstr>Histograms in R</vt:lpstr>
      <vt:lpstr>Ways of understanding shape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19</cp:revision>
  <dcterms:modified xsi:type="dcterms:W3CDTF">2020-09-03T17:15:48Z</dcterms:modified>
</cp:coreProperties>
</file>