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7" autoAdjust="0"/>
    <p:restoredTop sz="86426" autoAdjust="0"/>
  </p:normalViewPr>
  <p:slideViewPr>
    <p:cSldViewPr>
      <p:cViewPr varScale="1">
        <p:scale>
          <a:sx n="44" d="100"/>
          <a:sy n="44" d="100"/>
        </p:scale>
        <p:origin x="701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01035A-664A-4B85-85FB-46EC72735E33}" type="datetimeFigureOut">
              <a:rPr lang="en-US" smtClean="0"/>
              <a:pPr/>
              <a:t>8/31/2020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43CBB4-A5FF-4807-8B01-399D3CB231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8340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372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defTabSz="932415">
              <a:defRPr sz="1200"/>
            </a:lvl1pPr>
          </a:lstStyle>
          <a:p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436" y="0"/>
            <a:ext cx="3038372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 defTabSz="932415">
              <a:defRPr sz="1200"/>
            </a:lvl1pPr>
          </a:lstStyle>
          <a:p>
            <a:endParaRPr lang="en-US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7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6108"/>
            <a:ext cx="5608320" cy="4182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27"/>
            <a:ext cx="3038372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defTabSz="932415">
              <a:defRPr sz="1200"/>
            </a:lvl1pPr>
          </a:lstStyle>
          <a:p>
            <a:endParaRPr lang="en-US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436" y="8830627"/>
            <a:ext cx="3038372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 defTabSz="932415">
              <a:defRPr sz="1200"/>
            </a:lvl1pPr>
          </a:lstStyle>
          <a:p>
            <a:fld id="{30D8F83C-0DF5-4FE9-A09A-CC532ED40BB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978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340A8F-1A59-446F-B3AA-041DAF73C76E}" type="slidenum">
              <a:rPr lang="en-US"/>
              <a:pPr/>
              <a:t>1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119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63C774-0B65-4CA4-9804-287952742820}" type="slidenum">
              <a:rPr lang="en-US"/>
              <a:pPr/>
              <a:t>10</a:t>
            </a:fld>
            <a:endParaRPr lang="en-US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8226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4DB380-90CE-486E-B306-87F9371E5FF7}" type="slidenum">
              <a:rPr lang="en-US"/>
              <a:pPr/>
              <a:t>11</a:t>
            </a:fld>
            <a:endParaRPr lang="en-US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3771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DDD95B-BF05-4193-94EA-29CF54CEF36A}" type="slidenum">
              <a:rPr lang="en-US"/>
              <a:pPr/>
              <a:t>12</a:t>
            </a:fld>
            <a:endParaRPr lang="en-US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15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B0F29D-1239-420E-92FD-1B3D625CB8F6}" type="slidenum">
              <a:rPr lang="en-US"/>
              <a:pPr/>
              <a:t>13</a:t>
            </a:fld>
            <a:endParaRPr lang="en-US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4487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C0E761-E40C-4C6B-BD14-C2C69AAB78E4}" type="slidenum">
              <a:rPr lang="en-US"/>
              <a:pPr/>
              <a:t>14</a:t>
            </a:fld>
            <a:endParaRPr lang="en-US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628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32CB20-8EBD-4EDE-9BA1-2045875579FE}" type="slidenum">
              <a:rPr lang="en-US"/>
              <a:pPr/>
              <a:t>15</a:t>
            </a:fld>
            <a:endParaRPr lang="en-US"/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2547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F1913F-7AF7-400D-9756-C9F6F60D1685}" type="slidenum">
              <a:rPr lang="en-US"/>
              <a:pPr/>
              <a:t>16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16125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D29246-3252-4C65-A9E6-C5071D59921D}" type="slidenum">
              <a:rPr lang="en-US"/>
              <a:pPr/>
              <a:t>17</a:t>
            </a:fld>
            <a:endParaRPr lang="en-US"/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3546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6D3139-47F2-44CA-98BA-FE54577B9F10}" type="slidenum">
              <a:rPr lang="en-US"/>
              <a:pPr/>
              <a:t>18</a:t>
            </a:fld>
            <a:endParaRPr lang="en-US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72629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B9BAC4-5780-43B5-BA59-DC69E0EB3969}" type="slidenum">
              <a:rPr lang="en-US"/>
              <a:pPr/>
              <a:t>19</a:t>
            </a:fld>
            <a:endParaRPr lang="en-US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9014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AA5CC4-758B-47FF-B09B-E0BBEA87D660}" type="slidenum">
              <a:rPr lang="en-US"/>
              <a:pPr/>
              <a:t>2</a:t>
            </a:fld>
            <a:endParaRPr lang="en-US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09830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C9DD0D-6BDC-41EE-A385-DF1BE1E9EC7E}" type="slidenum">
              <a:rPr lang="en-US"/>
              <a:pPr/>
              <a:t>20</a:t>
            </a:fld>
            <a:endParaRPr lang="en-US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3703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B3A59D-6CB6-4917-8942-F95A28ACDFD1}" type="slidenum">
              <a:rPr lang="en-US"/>
              <a:pPr/>
              <a:t>21</a:t>
            </a:fld>
            <a:endParaRPr lang="en-US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77426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95B794-0168-4701-A1CC-CA7F8FAF6846}" type="slidenum">
              <a:rPr lang="en-US"/>
              <a:pPr/>
              <a:t>23</a:t>
            </a:fld>
            <a:endParaRPr lang="en-US"/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13609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3235FA-EAF9-4E42-B15E-4B33590CDE01}" type="slidenum">
              <a:rPr lang="en-US"/>
              <a:pPr/>
              <a:t>24</a:t>
            </a:fld>
            <a:endParaRPr lang="en-US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90445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252055-A4F7-4352-896F-56F59DECCBEC}" type="slidenum">
              <a:rPr lang="en-US"/>
              <a:pPr/>
              <a:t>25</a:t>
            </a:fld>
            <a:endParaRPr lang="en-US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7285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864044-986E-4EA1-8960-1614A3D75AA8}" type="slidenum">
              <a:rPr lang="en-US"/>
              <a:pPr/>
              <a:t>26</a:t>
            </a:fld>
            <a:endParaRPr lang="en-US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5664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6EA1E3-DE21-4862-9280-654151ACB3DB}" type="slidenum">
              <a:rPr lang="en-US"/>
              <a:pPr/>
              <a:t>3</a:t>
            </a:fld>
            <a:endParaRPr lang="en-US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3940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0827B3-63B6-4043-B166-FFB4066F3C0D}" type="slidenum">
              <a:rPr lang="en-US"/>
              <a:pPr/>
              <a:t>4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3334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39B4DB-043F-4326-9BCE-5DC580F38811}" type="slidenum">
              <a:rPr lang="en-US"/>
              <a:pPr/>
              <a:t>5</a:t>
            </a:fld>
            <a:endParaRPr lang="en-US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6278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1EE599-C1EB-4DA3-A758-1C29CA96F6EB}" type="slidenum">
              <a:rPr lang="en-US"/>
              <a:pPr/>
              <a:t>6</a:t>
            </a:fld>
            <a:endParaRPr 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921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499394-4D98-4A8E-BD56-AA41AB81175A}" type="slidenum">
              <a:rPr lang="en-US"/>
              <a:pPr/>
              <a:t>7</a:t>
            </a:fld>
            <a:endParaRPr lang="en-US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7013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044C5B-6849-484D-95F5-88CF30674475}" type="slidenum">
              <a:rPr lang="en-US"/>
              <a:pPr/>
              <a:t>8</a:t>
            </a:fld>
            <a:endParaRPr lang="en-US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0352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EFA8B5-91AB-4A9D-9CC5-A0B6AF80E22F}" type="slidenum">
              <a:rPr lang="en-US"/>
              <a:pPr/>
              <a:t>9</a:t>
            </a:fld>
            <a:endParaRPr lang="en-US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659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0E621B-F803-4D56-A521-9D9737D77E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B8E953-DECF-4D2D-9DD1-9F54A82803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4A00EB-3024-436B-994D-6773E932AB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1CC91A0-3883-42E4-9F6D-EE7F507D58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DA4651-D46E-4ACD-88F9-8C558C633F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B6CCA3-4EF2-4D87-AF39-47E987D2F2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BDDB27-A84E-4874-BBC7-0D74FCCF9B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73759D-C702-42B8-8899-A2A23E997F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59C4D1-AFC3-4B56-8307-C5FAB41BD2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4A25F4-F885-4252-B3B5-BEB0F80A98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3E9430-7D34-432D-9D08-1CD9EE023E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450C67-52E4-47C9-A86B-5EA48FE0D0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65AD3CF-CEF6-444F-9FA8-C145B3C5E1B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mNjXCMq11VE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Psychology 202a</a:t>
            </a:r>
            <a:br>
              <a:rPr lang="en-US" sz="4000" dirty="0"/>
            </a:br>
            <a:br>
              <a:rPr lang="en-US" sz="4000" dirty="0"/>
            </a:br>
            <a:r>
              <a:rPr lang="en-US" sz="4000" dirty="0"/>
              <a:t>Advanced Psychological Statistics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September 1, 2020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How can R help us see the structure?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many scores are there?</a:t>
            </a:r>
          </a:p>
          <a:p>
            <a:pPr lvl="1">
              <a:buFontTx/>
              <a:buNone/>
            </a:pPr>
            <a:r>
              <a:rPr lang="en-US" dirty="0"/>
              <a:t>	length(Peabody)</a:t>
            </a:r>
          </a:p>
          <a:p>
            <a:r>
              <a:rPr lang="en-US" dirty="0"/>
              <a:t>What’s a big score or a small score?</a:t>
            </a:r>
          </a:p>
          <a:p>
            <a:pPr lvl="1">
              <a:buFontTx/>
              <a:buNone/>
            </a:pPr>
            <a:r>
              <a:rPr lang="en-US" dirty="0"/>
              <a:t>	sort(Peabody)</a:t>
            </a:r>
          </a:p>
          <a:p>
            <a:r>
              <a:rPr lang="en-US" dirty="0"/>
              <a:t>Note that there are lots of scores in the 80s, not so many in the 70s and 90s, and very few in the 50s or 100s.</a:t>
            </a:r>
          </a:p>
          <a:p>
            <a:pPr lvl="1">
              <a:buFontTx/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a distribution?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We’ve been looking at what values of Peabody occur, and how often they occur.</a:t>
            </a:r>
          </a:p>
          <a:p>
            <a:r>
              <a:rPr lang="en-US"/>
              <a:t>That’s what a distribution is:</a:t>
            </a:r>
          </a:p>
          <a:p>
            <a:pPr lvl="1"/>
            <a:r>
              <a:rPr lang="en-US"/>
              <a:t>the values that a variable takes on, together with…</a:t>
            </a:r>
          </a:p>
          <a:p>
            <a:pPr lvl="1"/>
            <a:r>
              <a:rPr lang="en-US"/>
              <a:t>…the frequencies (or relative frequencies) of those values.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Understanding distributions…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We could interpret that idea very literally.</a:t>
            </a:r>
          </a:p>
          <a:p>
            <a:r>
              <a:rPr lang="en-US"/>
              <a:t>There is one score of 57.</a:t>
            </a:r>
          </a:p>
          <a:p>
            <a:r>
              <a:rPr lang="en-US"/>
              <a:t>There is one score of 61.</a:t>
            </a:r>
          </a:p>
          <a:p>
            <a:r>
              <a:rPr lang="en-US"/>
              <a:t>There is one score of 64.</a:t>
            </a:r>
          </a:p>
          <a:p>
            <a:r>
              <a:rPr lang="en-US"/>
              <a:t>There are two scores of 65.</a:t>
            </a:r>
          </a:p>
          <a:p>
            <a:r>
              <a:rPr lang="en-US"/>
              <a:t>This would rapidly become tedious…</a:t>
            </a:r>
          </a:p>
          <a:p>
            <a:r>
              <a:rPr lang="en-US"/>
              <a:t>…and would not be very useful.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…by ignoring detail.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problem with that approach is that there is </a:t>
            </a:r>
            <a:r>
              <a:rPr lang="en-US" i="1"/>
              <a:t>too much information</a:t>
            </a:r>
            <a:r>
              <a:rPr lang="en-US"/>
              <a:t>.</a:t>
            </a:r>
          </a:p>
          <a:p>
            <a:r>
              <a:rPr lang="en-US"/>
              <a:t>Simplify, ignore detail to see structure.</a:t>
            </a:r>
          </a:p>
          <a:p>
            <a:r>
              <a:rPr lang="en-US"/>
              <a:t>Ways to do that:</a:t>
            </a:r>
          </a:p>
          <a:p>
            <a:pPr lvl="1"/>
            <a:r>
              <a:rPr lang="en-US"/>
              <a:t>group the data</a:t>
            </a:r>
          </a:p>
          <a:p>
            <a:pPr lvl="1"/>
            <a:r>
              <a:rPr lang="en-US"/>
              <a:t>use pictures</a:t>
            </a:r>
          </a:p>
          <a:p>
            <a:pPr lvl="1"/>
            <a:r>
              <a:rPr lang="en-US"/>
              <a:t>use summary numbers (descriptive statistics)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Grouping data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Looking at our sorted data, we can see that there is (or are)</a:t>
            </a:r>
          </a:p>
          <a:p>
            <a:pPr lvl="1"/>
            <a:r>
              <a:rPr lang="en-US"/>
              <a:t>one number in the 50s</a:t>
            </a:r>
          </a:p>
          <a:p>
            <a:pPr lvl="1"/>
            <a:r>
              <a:rPr lang="en-US"/>
              <a:t>seven numbers in the 60s</a:t>
            </a:r>
          </a:p>
          <a:p>
            <a:pPr lvl="1"/>
            <a:r>
              <a:rPr lang="en-US"/>
              <a:t>six numbers in the 70s</a:t>
            </a:r>
          </a:p>
          <a:p>
            <a:pPr lvl="1"/>
            <a:r>
              <a:rPr lang="en-US"/>
              <a:t>fourteen numbers in the 80s</a:t>
            </a:r>
          </a:p>
          <a:p>
            <a:pPr lvl="1"/>
            <a:r>
              <a:rPr lang="en-US"/>
              <a:t>eleven numbers in the 90s</a:t>
            </a:r>
          </a:p>
          <a:p>
            <a:pPr lvl="1"/>
            <a:r>
              <a:rPr lang="en-US"/>
              <a:t>one number in the 100s.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Grouping data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We’ve gone too far:  that’s not enough information.</a:t>
            </a:r>
          </a:p>
          <a:p>
            <a:r>
              <a:rPr lang="en-US"/>
              <a:t>Here’s a general principle:  try to group so that there are between seven and fifteen categories.</a:t>
            </a:r>
          </a:p>
          <a:p>
            <a:r>
              <a:rPr lang="en-US"/>
              <a:t>(as with any rule of thumb, there will be exceptions)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Peabody Distribution</a:t>
            </a:r>
          </a:p>
        </p:txBody>
      </p:sp>
      <p:graphicFrame>
        <p:nvGraphicFramePr>
          <p:cNvPr id="18573" name="Group 141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358640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Values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Frequency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55 – 59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60 – 64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65 – 69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70 – 74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75 – 79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80 – 84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85 – 89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90 – 94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95 – 99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 – 104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Some details about grouping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continuous and discrete variables</a:t>
            </a:r>
          </a:p>
          <a:p>
            <a:r>
              <a:rPr lang="en-US"/>
              <a:t>real limits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Lower and upper real limits</a:t>
            </a:r>
          </a:p>
        </p:txBody>
      </p:sp>
      <p:graphicFrame>
        <p:nvGraphicFramePr>
          <p:cNvPr id="21559" name="Group 5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11044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What we say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What we mean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55 – 59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54.5 – 59.5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60 – 64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59.5 – 64.5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65 – 69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64.5 – 69.5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70 – 74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69.5 – 74.5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75 – 79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74.5 – 79.5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80 – 84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79.5 – 84.5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85 – 89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84.5 – 89.5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2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90 – 94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89.5 – 94.5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95 – 99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94.5 – 99.5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 – 104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99.5 – 104.5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Relative frequency distribution</a:t>
            </a:r>
          </a:p>
        </p:txBody>
      </p:sp>
      <p:graphicFrame>
        <p:nvGraphicFramePr>
          <p:cNvPr id="23556" name="Group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7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Peabody Values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Relative Frequency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55 – 59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.025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60 – 64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.050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65 – 69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.125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70 – 74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.050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75 – 79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.100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80 – 84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.200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85 – 89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.150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2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90 – 94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.200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95 – 99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.075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 – 104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.025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6532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today’s class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Start discussion of variables and distributions</a:t>
            </a:r>
          </a:p>
          <a:p>
            <a:r>
              <a:rPr lang="en-US" dirty="0"/>
              <a:t>Working definition of a variable</a:t>
            </a:r>
          </a:p>
          <a:p>
            <a:r>
              <a:rPr lang="en-US" dirty="0"/>
              <a:t>Working definition of a distribution</a:t>
            </a:r>
          </a:p>
          <a:p>
            <a:r>
              <a:rPr lang="en-US" dirty="0"/>
              <a:t>Graphical and numerical methods for understanding distributions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What can we say about the distribution?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There is variation in the scores.</a:t>
            </a:r>
          </a:p>
          <a:p>
            <a:r>
              <a:rPr lang="en-US"/>
              <a:t>Peabody scores are most frequent in the 80s and 90s.</a:t>
            </a:r>
          </a:p>
          <a:p>
            <a:r>
              <a:rPr lang="en-US"/>
              <a:t>Scores at the extremes of the distribution are much less frequent than scores at the center.</a:t>
            </a:r>
          </a:p>
          <a:p>
            <a:r>
              <a:rPr lang="en-US"/>
              <a:t>But it’s still a little hard to see all this.</a:t>
            </a:r>
          </a:p>
        </p:txBody>
      </p:sp>
    </p:spTree>
    <p:extLst>
      <p:ext uri="{BB962C8B-B14F-4D97-AF65-F5344CB8AC3E}">
        <p14:creationId xmlns:p14="http://schemas.microsoft.com/office/powerpoint/2010/main" val="727650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simple graphical technique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Stem-and-leaf plot</a:t>
            </a:r>
          </a:p>
          <a:p>
            <a:pPr lvl="1"/>
            <a:r>
              <a:rPr lang="en-US"/>
              <a:t>Divide the numbers into fine-grained and coarse-grained information.</a:t>
            </a:r>
          </a:p>
          <a:p>
            <a:pPr lvl="1"/>
            <a:r>
              <a:rPr lang="en-US"/>
              <a:t>coarse = “stem”</a:t>
            </a:r>
          </a:p>
          <a:p>
            <a:pPr lvl="1"/>
            <a:r>
              <a:rPr lang="en-US"/>
              <a:t>fine = “leaf”</a:t>
            </a:r>
          </a:p>
          <a:p>
            <a:r>
              <a:rPr lang="en-US"/>
              <a:t>Manual demonstration</a:t>
            </a:r>
          </a:p>
          <a:p>
            <a:r>
              <a:rPr lang="en-US"/>
              <a:t>stem(Peabody)</a:t>
            </a:r>
          </a:p>
          <a:p>
            <a:pPr lvl="1">
              <a:buFontTx/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41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Descriptive Statistics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Numbers that convey information about aspects of the shape of the distribution</a:t>
            </a:r>
          </a:p>
          <a:p>
            <a:r>
              <a:rPr lang="en-US" dirty="0"/>
              <a:t>Example:  What values are most typical? (Central tendency.)</a:t>
            </a:r>
          </a:p>
          <a:p>
            <a:r>
              <a:rPr lang="en-US" dirty="0"/>
              <a:t>Mean, median, mode</a:t>
            </a:r>
          </a:p>
          <a:p>
            <a:r>
              <a:rPr lang="en-US" dirty="0"/>
              <a:t>Descriptive statistics in </a:t>
            </a:r>
            <a:r>
              <a:rPr lang="en-US" i="1" dirty="0"/>
              <a:t>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25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graphical methods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histogram is a picture of the frequency distribution:</a:t>
            </a:r>
          </a:p>
          <a:p>
            <a:pPr lvl="1"/>
            <a:r>
              <a:rPr lang="en-US"/>
              <a:t>group the data (7 to 15 intervals)</a:t>
            </a:r>
          </a:p>
          <a:p>
            <a:pPr lvl="1"/>
            <a:r>
              <a:rPr lang="en-US"/>
              <a:t>identify real limits and midpoints of intervals</a:t>
            </a:r>
          </a:p>
          <a:p>
            <a:pPr lvl="1"/>
            <a:r>
              <a:rPr lang="en-US"/>
              <a:t>draw “histobars” over the intervals (edges of bars at real limits)</a:t>
            </a:r>
          </a:p>
          <a:p>
            <a:pPr lvl="1"/>
            <a:r>
              <a:rPr lang="en-US"/>
              <a:t>use informative labels</a:t>
            </a:r>
          </a:p>
        </p:txBody>
      </p:sp>
    </p:spTree>
    <p:extLst>
      <p:ext uri="{BB962C8B-B14F-4D97-AF65-F5344CB8AC3E}">
        <p14:creationId xmlns:p14="http://schemas.microsoft.com/office/powerpoint/2010/main" val="1565581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Histograms in R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hist(Peabody)</a:t>
            </a:r>
          </a:p>
          <a:p>
            <a:r>
              <a:rPr lang="en-US"/>
              <a:t>R has done a pretty good job:</a:t>
            </a:r>
          </a:p>
          <a:p>
            <a:pPr lvl="1"/>
            <a:r>
              <a:rPr lang="en-US"/>
              <a:t>informative labels</a:t>
            </a:r>
          </a:p>
          <a:p>
            <a:pPr lvl="1"/>
            <a:r>
              <a:rPr lang="en-US"/>
              <a:t>reasonable number of intervals</a:t>
            </a:r>
          </a:p>
          <a:p>
            <a:r>
              <a:rPr lang="en-US"/>
              <a:t>but the limits R chose for the intervals are a little strange</a:t>
            </a:r>
          </a:p>
          <a:p>
            <a:r>
              <a:rPr lang="en-US"/>
              <a:t>help(hist)</a:t>
            </a:r>
          </a:p>
          <a:p>
            <a:pPr lvl="1">
              <a:buFontTx/>
              <a:buNone/>
            </a:pPr>
            <a:endParaRPr lang="en-US"/>
          </a:p>
          <a:p>
            <a:pPr lvl="1">
              <a:buFontTx/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8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Tweaking R’s histogram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controlling the number of intervals</a:t>
            </a:r>
          </a:p>
          <a:p>
            <a:pPr lvl="1"/>
            <a:r>
              <a:rPr lang="en-US" dirty="0" err="1"/>
              <a:t>hist</a:t>
            </a:r>
            <a:r>
              <a:rPr lang="en-US" dirty="0"/>
              <a:t>(Peabody, </a:t>
            </a:r>
            <a:r>
              <a:rPr lang="en-US" dirty="0" err="1"/>
              <a:t>nclass</a:t>
            </a:r>
            <a:r>
              <a:rPr lang="en-US" dirty="0"/>
              <a:t>=4)</a:t>
            </a:r>
          </a:p>
          <a:p>
            <a:pPr lvl="1"/>
            <a:r>
              <a:rPr lang="en-US" dirty="0"/>
              <a:t>note that this produces </a:t>
            </a:r>
            <a:r>
              <a:rPr lang="en-US" i="1" dirty="0"/>
              <a:t>approximately</a:t>
            </a:r>
            <a:r>
              <a:rPr lang="en-US" dirty="0"/>
              <a:t> four intervals</a:t>
            </a:r>
          </a:p>
          <a:p>
            <a:pPr lvl="1"/>
            <a:r>
              <a:rPr lang="en-US" dirty="0" err="1"/>
              <a:t>hist</a:t>
            </a:r>
            <a:r>
              <a:rPr lang="en-US" dirty="0"/>
              <a:t>(Peabody, breaks=c(54.5,59.5,64.5,69.5,74.5,79.5,84.5,89.5,94.5,99.5,104.5))</a:t>
            </a:r>
          </a:p>
          <a:p>
            <a:pPr lvl="1"/>
            <a:r>
              <a:rPr lang="en-US" dirty="0"/>
              <a:t>helps, but results are still a bit strange.</a:t>
            </a:r>
          </a:p>
        </p:txBody>
      </p:sp>
    </p:spTree>
    <p:extLst>
      <p:ext uri="{BB962C8B-B14F-4D97-AF65-F5344CB8AC3E}">
        <p14:creationId xmlns:p14="http://schemas.microsoft.com/office/powerpoint/2010/main" val="563148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Tweak some more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/>
              <a:t>	hist(Peabody, breaks=c(54.5,59.5,64.5,69.5,74.5,79.5,84.5,89.5,94.5,99.5,104.5),axes=F)</a:t>
            </a:r>
          </a:p>
          <a:p>
            <a:pPr>
              <a:buFontTx/>
              <a:buNone/>
            </a:pPr>
            <a:r>
              <a:rPr lang="en-US"/>
              <a:t>	axis(side=1,at=c(57,62,67,72,77,82,87,92,97,102))</a:t>
            </a:r>
          </a:p>
          <a:p>
            <a:pPr>
              <a:buFontTx/>
              <a:buNone/>
            </a:pPr>
            <a:r>
              <a:rPr lang="en-US"/>
              <a:t>	axis(side=2,at=c(0,2,4,6,8))</a:t>
            </a:r>
          </a:p>
        </p:txBody>
      </p:sp>
    </p:spTree>
    <p:extLst>
      <p:ext uri="{BB962C8B-B14F-4D97-AF65-F5344CB8AC3E}">
        <p14:creationId xmlns:p14="http://schemas.microsoft.com/office/powerpoint/2010/main" val="3543150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a variable?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are going to be using </a:t>
            </a:r>
            <a:r>
              <a:rPr lang="en-US" i="1" dirty="0"/>
              <a:t>R</a:t>
            </a:r>
            <a:r>
              <a:rPr lang="en-US" dirty="0"/>
              <a:t> as a tool to help us understand the behavior of variables.</a:t>
            </a:r>
          </a:p>
          <a:p>
            <a:r>
              <a:rPr lang="en-US" dirty="0"/>
              <a:t>We need a working definition of “variable.”</a:t>
            </a:r>
          </a:p>
          <a:p>
            <a:r>
              <a:rPr lang="en-US" dirty="0"/>
              <a:t>For our purposes, a variable consists of</a:t>
            </a:r>
          </a:p>
          <a:p>
            <a:pPr lvl="1"/>
            <a:r>
              <a:rPr lang="en-US" dirty="0"/>
              <a:t>numbers</a:t>
            </a:r>
          </a:p>
          <a:p>
            <a:pPr lvl="1"/>
            <a:r>
              <a:rPr lang="en-US" dirty="0"/>
              <a:t>that convey information</a:t>
            </a:r>
          </a:p>
          <a:p>
            <a:pPr lvl="1"/>
            <a:r>
              <a:rPr lang="en-US" dirty="0"/>
              <a:t>about some well-defined entity.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this a variable?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/>
              <a:t>      69  72  94  64  80  77  96  86  89  69</a:t>
            </a:r>
          </a:p>
          <a:p>
            <a:pPr>
              <a:buFontTx/>
              <a:buNone/>
            </a:pPr>
            <a:r>
              <a:rPr lang="en-US" dirty="0"/>
              <a:t>      92  71  81  90  84  76 100  57  61 84</a:t>
            </a:r>
          </a:p>
          <a:p>
            <a:pPr>
              <a:buFontTx/>
              <a:buNone/>
            </a:pPr>
            <a:r>
              <a:rPr lang="en-US" dirty="0"/>
              <a:t>      81  65  87  92  89  79  91  65  91  81  </a:t>
            </a:r>
          </a:p>
          <a:p>
            <a:pPr>
              <a:buFontTx/>
              <a:buNone/>
            </a:pPr>
            <a:r>
              <a:rPr lang="en-US" dirty="0"/>
              <a:t>      86  85  95  93  83  76  84  90  95  67</a:t>
            </a:r>
          </a:p>
          <a:p>
            <a:r>
              <a:rPr lang="en-US" dirty="0"/>
              <a:t>Numbers   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  <a:sym typeface="Wingdings 2" pitchFamily="18" charset="2"/>
              </a:rPr>
              <a:t></a:t>
            </a:r>
          </a:p>
          <a:p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that convey information   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  <a:sym typeface="Wingdings 2" pitchFamily="18" charset="2"/>
              </a:rPr>
              <a:t></a:t>
            </a:r>
          </a:p>
          <a:p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about a well-defined entity  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  <a:sym typeface="Wingdings 2" pitchFamily="18" charset="2"/>
              </a:rPr>
              <a:t>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Numbers that convey information…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Peabody Picture Vocabulary scores</a:t>
            </a:r>
          </a:p>
          <a:p>
            <a:r>
              <a:rPr lang="en-US" dirty="0"/>
              <a:t>The Peabody is intended to be a test of verbal ability.</a:t>
            </a:r>
          </a:p>
          <a:p>
            <a:r>
              <a:rPr lang="en-US" dirty="0"/>
              <a:t>Items consist of a set of pictures and words; the task is to choose the picture that matches the word.</a:t>
            </a:r>
          </a:p>
          <a:p>
            <a:r>
              <a:rPr lang="en-US" dirty="0"/>
              <a:t>Example from </a:t>
            </a:r>
            <a:r>
              <a:rPr lang="en-US" dirty="0" err="1">
                <a:hlinkClick r:id="rId3"/>
              </a:rPr>
              <a:t>youtube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…about some well-defined entity.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These scores are a sample from the “Child Health and Development Study.”</a:t>
            </a:r>
          </a:p>
          <a:p>
            <a:r>
              <a:rPr lang="en-US"/>
              <a:t>10-year-old children</a:t>
            </a:r>
          </a:p>
          <a:p>
            <a:r>
              <a:rPr lang="en-US"/>
              <a:t>Members of the Kaiser-Permanente health plan in Oakland, CA</a:t>
            </a:r>
          </a:p>
          <a:p>
            <a:r>
              <a:rPr lang="en-US"/>
              <a:t>Data were collected at the beginning of the 1970s.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Is this a variable?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/>
              <a:t>      69  72  94  64  80  77  96  86  89  69</a:t>
            </a:r>
          </a:p>
          <a:p>
            <a:pPr>
              <a:buFontTx/>
              <a:buNone/>
            </a:pPr>
            <a:r>
              <a:rPr lang="en-US" dirty="0"/>
              <a:t>      92  71  81  90  84  76 100  57  61 84</a:t>
            </a:r>
          </a:p>
          <a:p>
            <a:pPr>
              <a:buFontTx/>
              <a:buNone/>
            </a:pPr>
            <a:r>
              <a:rPr lang="en-US" dirty="0"/>
              <a:t>      81  65  87  92  89  79  91  65  91  81  </a:t>
            </a:r>
          </a:p>
          <a:p>
            <a:pPr>
              <a:buFontTx/>
              <a:buNone/>
            </a:pPr>
            <a:r>
              <a:rPr lang="en-US" dirty="0"/>
              <a:t>      86  85  95  93  83  76  84  90  95  67</a:t>
            </a:r>
          </a:p>
          <a:p>
            <a:pPr>
              <a:lnSpc>
                <a:spcPct val="90000"/>
              </a:lnSpc>
            </a:pPr>
            <a:r>
              <a:rPr lang="en-US" dirty="0"/>
              <a:t>numbers   </a:t>
            </a:r>
            <a:r>
              <a:rPr lang="en-US" dirty="0">
                <a:sym typeface="Wingdings 2" pitchFamily="18" charset="2"/>
              </a:rPr>
              <a:t></a:t>
            </a: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  <a:sym typeface="Wingdings 2" pitchFamily="18" charset="2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that convey information   </a:t>
            </a:r>
            <a:r>
              <a:rPr lang="en-US" dirty="0">
                <a:sym typeface="Wingdings 2" pitchFamily="18" charset="2"/>
              </a:rPr>
              <a:t></a:t>
            </a: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about a well-defined entity   </a:t>
            </a:r>
            <a:r>
              <a:rPr lang="en-US" dirty="0">
                <a:sym typeface="Wingdings 2" pitchFamily="18" charset="2"/>
              </a:rPr>
              <a:t></a:t>
            </a: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Yes, it’s a variable.</a:t>
            </a:r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But it’s not easy to say much about the variable.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/>
              <a:t>      69  72  94  64  80  77  96  86  89  69</a:t>
            </a:r>
          </a:p>
          <a:p>
            <a:pPr>
              <a:buFontTx/>
              <a:buNone/>
            </a:pPr>
            <a:r>
              <a:rPr lang="en-US" dirty="0"/>
              <a:t>      92  71  81  90  84  76 100  57  61 84</a:t>
            </a:r>
          </a:p>
          <a:p>
            <a:pPr>
              <a:buFontTx/>
              <a:buNone/>
            </a:pPr>
            <a:r>
              <a:rPr lang="en-US" dirty="0"/>
              <a:t>      81  65  87  92  89  79  91  65  91  81  </a:t>
            </a:r>
          </a:p>
          <a:p>
            <a:pPr>
              <a:buFontTx/>
              <a:buNone/>
            </a:pPr>
            <a:r>
              <a:rPr lang="en-US" dirty="0"/>
              <a:t>      86  85  95  93  83  76  84  90  95  67</a:t>
            </a:r>
          </a:p>
          <a:p>
            <a:r>
              <a:rPr lang="en-US" dirty="0"/>
              <a:t>data are not organized</a:t>
            </a:r>
          </a:p>
          <a:p>
            <a:r>
              <a:rPr lang="en-US" dirty="0"/>
              <a:t>difficult to see structure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 can help us see the structure.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dirty="0"/>
              <a:t> Peabody &lt;- c(</a:t>
            </a:r>
          </a:p>
          <a:p>
            <a:pPr>
              <a:buFontTx/>
              <a:buNone/>
            </a:pPr>
            <a:r>
              <a:rPr lang="en-US" dirty="0"/>
              <a:t> 69,  72,  94,  64,  80,  77,  96,  86,  89,  69,</a:t>
            </a:r>
          </a:p>
          <a:p>
            <a:pPr>
              <a:buFontTx/>
              <a:buNone/>
            </a:pPr>
            <a:r>
              <a:rPr lang="en-US" dirty="0"/>
              <a:t> 92,  71,  81,  90,  84,  76, 100,  57,  61, 84,</a:t>
            </a:r>
          </a:p>
          <a:p>
            <a:pPr>
              <a:buFontTx/>
              <a:buNone/>
            </a:pPr>
            <a:r>
              <a:rPr lang="en-US" dirty="0"/>
              <a:t> 81,  65,  87,  92,  89,  79,  91,  65,  91,  81,  </a:t>
            </a:r>
          </a:p>
          <a:p>
            <a:pPr>
              <a:buFontTx/>
              <a:buNone/>
            </a:pPr>
            <a:r>
              <a:rPr lang="en-US" dirty="0"/>
              <a:t> 86,  85,  95,  93,  83,  76,  84,  90,  95,  67</a:t>
            </a:r>
          </a:p>
          <a:p>
            <a:pPr>
              <a:buFontTx/>
              <a:buNone/>
            </a:pPr>
            <a:r>
              <a:rPr lang="en-US" dirty="0"/>
              <a:t>)</a:t>
            </a:r>
          </a:p>
          <a:p>
            <a:pPr>
              <a:buFontTx/>
              <a:buNone/>
            </a:pPr>
            <a:r>
              <a:rPr lang="en-US" dirty="0"/>
              <a:t>“Peabody gets cee of…”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</TotalTime>
  <Words>1174</Words>
  <Application>Microsoft Office PowerPoint</Application>
  <PresentationFormat>On-screen Show (4:3)</PresentationFormat>
  <Paragraphs>232</Paragraphs>
  <Slides>26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Arial Unicode MS</vt:lpstr>
      <vt:lpstr>Wingdings 2</vt:lpstr>
      <vt:lpstr>Default Design</vt:lpstr>
      <vt:lpstr>Psychology 202a  Advanced Psychological Statistics</vt:lpstr>
      <vt:lpstr>Overview of today’s class</vt:lpstr>
      <vt:lpstr>What is a variable?</vt:lpstr>
      <vt:lpstr>Is this a variable?</vt:lpstr>
      <vt:lpstr>Numbers that convey information…</vt:lpstr>
      <vt:lpstr>…about some well-defined entity.</vt:lpstr>
      <vt:lpstr>Is this a variable?</vt:lpstr>
      <vt:lpstr>But it’s not easy to say much about the variable.</vt:lpstr>
      <vt:lpstr>R can help us see the structure.</vt:lpstr>
      <vt:lpstr>How can R help us see the structure?</vt:lpstr>
      <vt:lpstr>What is a distribution?</vt:lpstr>
      <vt:lpstr>Understanding distributions…</vt:lpstr>
      <vt:lpstr>…by ignoring detail.</vt:lpstr>
      <vt:lpstr>Grouping data</vt:lpstr>
      <vt:lpstr>Grouping data</vt:lpstr>
      <vt:lpstr>Peabody Distribution</vt:lpstr>
      <vt:lpstr>Some details about grouping</vt:lpstr>
      <vt:lpstr>Lower and upper real limits</vt:lpstr>
      <vt:lpstr>Relative frequency distribution</vt:lpstr>
      <vt:lpstr>What can we say about the distribution?</vt:lpstr>
      <vt:lpstr>A simple graphical technique</vt:lpstr>
      <vt:lpstr>Descriptive Statistics</vt:lpstr>
      <vt:lpstr>Other graphical methods</vt:lpstr>
      <vt:lpstr>Histograms in R</vt:lpstr>
      <vt:lpstr>Tweaking R’s histogram</vt:lpstr>
      <vt:lpstr>Tweak some more</vt:lpstr>
    </vt:vector>
  </TitlesOfParts>
  <Company>UC Santa Cruz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34</cp:revision>
  <cp:lastPrinted>2017-08-29T14:29:51Z</cp:lastPrinted>
  <dcterms:created xsi:type="dcterms:W3CDTF">2007-01-07T21:57:11Z</dcterms:created>
  <dcterms:modified xsi:type="dcterms:W3CDTF">2020-09-01T00:51:35Z</dcterms:modified>
</cp:coreProperties>
</file>