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2" r:id="rId3"/>
    <p:sldId id="342" r:id="rId4"/>
    <p:sldId id="352" r:id="rId5"/>
    <p:sldId id="353" r:id="rId6"/>
    <p:sldId id="361" r:id="rId7"/>
    <p:sldId id="363" r:id="rId8"/>
    <p:sldId id="368" r:id="rId9"/>
    <p:sldId id="365" r:id="rId10"/>
    <p:sldId id="367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67" d="100"/>
          <a:sy n="67" d="100"/>
        </p:scale>
        <p:origin x="12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6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May 4,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Next time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My favorite two-way ANOVA example</a:t>
            </a:r>
          </a:p>
        </p:txBody>
      </p:sp>
    </p:spTree>
    <p:extLst>
      <p:ext uri="{BB962C8B-B14F-4D97-AF65-F5344CB8AC3E}">
        <p14:creationId xmlns:p14="http://schemas.microsoft.com/office/powerpoint/2010/main" val="4255825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Two-way ANOVA</a:t>
            </a:r>
          </a:p>
          <a:p>
            <a:pPr lvl="1"/>
            <a:r>
              <a:rPr lang="en-US" sz="2400" dirty="0"/>
              <a:t>Basic ideas</a:t>
            </a:r>
          </a:p>
          <a:p>
            <a:pPr lvl="1"/>
            <a:r>
              <a:rPr lang="en-US" sz="2400" dirty="0"/>
              <a:t>Where do sums of squares come from?</a:t>
            </a:r>
          </a:p>
          <a:p>
            <a:pPr lvl="1"/>
            <a:r>
              <a:rPr lang="en-US" sz="2400" dirty="0"/>
              <a:t>Manually coding two-way ANOVA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 have been lying to you.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Eysenck data we have been working with are all collected from old people</a:t>
            </a:r>
            <a:r>
              <a:rPr lang="en-US" dirty="0">
                <a:latin typeface="Symbol" pitchFamily="18" charset="2"/>
              </a:rPr>
              <a:t>.</a:t>
            </a:r>
          </a:p>
          <a:p>
            <a:pPr eaLnBrk="1" hangingPunct="1"/>
            <a:r>
              <a:rPr lang="en-US" dirty="0"/>
              <a:t>Eysenck also collected data from young people.</a:t>
            </a:r>
          </a:p>
          <a:p>
            <a:pPr eaLnBrk="1" hangingPunct="1"/>
            <a:r>
              <a:rPr lang="en-US" dirty="0"/>
              <a:t>He was interested in how level of processing affects memory, how age affects memory, and how the effect of level of processing varies depending on age.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Three questions: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Is there a main effect of level of processing?</a:t>
            </a:r>
          </a:p>
          <a:p>
            <a:pPr eaLnBrk="1" hangingPunct="1"/>
            <a:r>
              <a:rPr lang="en-US" dirty="0"/>
              <a:t>Is there a main effect of age?</a:t>
            </a:r>
          </a:p>
          <a:p>
            <a:pPr eaLnBrk="1" hangingPunct="1"/>
            <a:r>
              <a:rPr lang="en-US" dirty="0"/>
              <a:t>Is there an interaction between level of processing and age?</a:t>
            </a:r>
          </a:p>
        </p:txBody>
      </p:sp>
    </p:spTree>
    <p:extLst>
      <p:ext uri="{BB962C8B-B14F-4D97-AF65-F5344CB8AC3E}">
        <p14:creationId xmlns:p14="http://schemas.microsoft.com/office/powerpoint/2010/main" val="398717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Visualizing two-way ANOVA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Digression in </a:t>
            </a:r>
            <a:r>
              <a:rPr lang="en-US" i="1" dirty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84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Visualizing two-way ANOVA: the interaction plot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74" y="304800"/>
            <a:ext cx="8672851" cy="6858000"/>
          </a:xfrm>
          <a:prstGeom prst="rect">
            <a:avLst/>
          </a:prstGeom>
        </p:spPr>
      </p:pic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3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the sums of squares come from?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Two-way ANOVA in </a:t>
            </a:r>
            <a:r>
              <a:rPr lang="en-US" i="1" dirty="0"/>
              <a:t>R</a:t>
            </a:r>
            <a:r>
              <a:rPr lang="en-US" dirty="0"/>
              <a:t>.</a:t>
            </a:r>
          </a:p>
          <a:p>
            <a:r>
              <a:rPr lang="en-US" dirty="0"/>
              <a:t>Main effect sums of squares are what they would be if we did an ANOVA without knowing about the second factor.</a:t>
            </a:r>
          </a:p>
          <a:p>
            <a:r>
              <a:rPr lang="en-US" dirty="0"/>
              <a:t>Interaction sum of squares is sum of squares across all group minus main effect sums of squares.</a:t>
            </a:r>
          </a:p>
          <a:p>
            <a:r>
              <a:rPr lang="en-US" dirty="0"/>
              <a:t>Illustration in </a:t>
            </a:r>
            <a:r>
              <a:rPr lang="en-US" i="1" dirty="0"/>
              <a:t>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212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two-way ANOVA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Code each of the main effects (dummy, effects, contrast, nonsense)</a:t>
            </a:r>
          </a:p>
          <a:p>
            <a:r>
              <a:rPr lang="en-US" dirty="0"/>
              <a:t>The variables that capture the interaction are the cross products of the main effects codes.</a:t>
            </a:r>
          </a:p>
          <a:p>
            <a:r>
              <a:rPr lang="en-US" dirty="0"/>
              <a:t>The nested </a:t>
            </a:r>
            <a:r>
              <a:rPr lang="en-US" i="1" dirty="0"/>
              <a:t>F </a:t>
            </a:r>
            <a:r>
              <a:rPr lang="en-US" dirty="0"/>
              <a:t>test.</a:t>
            </a:r>
          </a:p>
          <a:p>
            <a:r>
              <a:rPr lang="en-US" dirty="0"/>
              <a:t>Illustration in </a:t>
            </a:r>
            <a:r>
              <a:rPr lang="en-US" i="1" dirty="0"/>
              <a:t>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1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of two-way ANOVA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Independence between and within groups</a:t>
            </a:r>
          </a:p>
          <a:p>
            <a:r>
              <a:rPr lang="en-US" dirty="0"/>
              <a:t>Equal variability within all populations</a:t>
            </a:r>
          </a:p>
          <a:p>
            <a:r>
              <a:rPr lang="en-US" dirty="0"/>
              <a:t>Normality within all populations</a:t>
            </a:r>
          </a:p>
          <a:p>
            <a:pPr lvl="1">
              <a:buFontTx/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727248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5052</TotalTime>
  <Words>259</Words>
  <Application>Microsoft Office PowerPoint</Application>
  <PresentationFormat>On-screen Show (4:3)</PresentationFormat>
  <Paragraphs>41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Symbol</vt:lpstr>
      <vt:lpstr>Default Design</vt:lpstr>
      <vt:lpstr>Psychology 105 Advanced Research Methods</vt:lpstr>
      <vt:lpstr>The plan for today</vt:lpstr>
      <vt:lpstr>I have been lying to you.</vt:lpstr>
      <vt:lpstr>Three questions:</vt:lpstr>
      <vt:lpstr>Visualizing two-way ANOVA</vt:lpstr>
      <vt:lpstr>Visualizing two-way ANOVA: the interaction plot</vt:lpstr>
      <vt:lpstr>Where do the sums of squares come from?</vt:lpstr>
      <vt:lpstr>Coding two-way ANOVA</vt:lpstr>
      <vt:lpstr>Assumptions of two-way ANOVA</vt:lpstr>
      <vt:lpstr>Next time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61</cp:revision>
  <cp:lastPrinted>2020-11-17T17:11:19Z</cp:lastPrinted>
  <dcterms:created xsi:type="dcterms:W3CDTF">2007-01-07T21:57:11Z</dcterms:created>
  <dcterms:modified xsi:type="dcterms:W3CDTF">2021-05-04T17:53:35Z</dcterms:modified>
</cp:coreProperties>
</file>