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02" r:id="rId3"/>
    <p:sldId id="341" r:id="rId4"/>
    <p:sldId id="342" r:id="rId5"/>
    <p:sldId id="352" r:id="rId6"/>
    <p:sldId id="353" r:id="rId7"/>
    <p:sldId id="360" r:id="rId8"/>
    <p:sldId id="361" r:id="rId9"/>
    <p:sldId id="362" r:id="rId10"/>
    <p:sldId id="363" r:id="rId11"/>
    <p:sldId id="364" r:id="rId12"/>
    <p:sldId id="365" r:id="rId13"/>
    <p:sldId id="366" r:id="rId14"/>
    <p:sldId id="367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 varScale="1">
        <p:scale>
          <a:sx n="47" d="100"/>
          <a:sy n="47" d="100"/>
        </p:scale>
        <p:origin x="118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72C0B27-FF84-4D1C-8792-94C55F6CA8B7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CB7B19C-757A-4ECC-819A-6FA5028A1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417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AA0B7B-CFE5-4F13-8485-0029C33BD0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2915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9326AA-1F67-435A-8FA3-560DBA7DB2BE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65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3789CA-B679-41AB-A471-92F4999EFC23}" type="slidenum">
              <a:rPr lang="en-US"/>
              <a:pPr/>
              <a:t>2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2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4CABB5-4399-4B6E-8E09-6C1A47EB24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18B497-A9B5-4601-87AC-93D4995707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1ACE3E-FE30-4058-BFA3-D499D1389E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B3ED647-9346-405D-9916-74DA0E48A4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80F4C-467A-4F6F-BC70-FB34EF352F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698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0B0374-B3BE-4CEF-B49A-99E727F97B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ED2330-0597-4797-AC74-FF25970318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10BFE-353A-4681-B652-9E44482682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7097D1-598F-48F6-912F-DF2F0F9BAE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3B192E-1726-4ED7-BCE0-2C000345CB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007518-39AF-492D-ADC9-19C838AF98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04139-E4E6-412C-8668-E08EF6A8D7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962032-8F42-4AA2-A994-5FAAF6E4BE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61A14C8-ABA8-4BCD-814C-306338BB76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April 29, 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ANOVA power example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Suppose we are planning an experiment with five groups, and we expect the means to be spread over a ± 1 standard deviation range.</a:t>
            </a:r>
          </a:p>
          <a:p>
            <a:r>
              <a:rPr lang="en-US" dirty="0"/>
              <a:t>Pick an arbitrary standard deviation (say, 10). So the means might be (40, 45, 50, 55, 60).</a:t>
            </a:r>
          </a:p>
        </p:txBody>
      </p:sp>
    </p:spTree>
    <p:extLst>
      <p:ext uri="{BB962C8B-B14F-4D97-AF65-F5344CB8AC3E}">
        <p14:creationId xmlns:p14="http://schemas.microsoft.com/office/powerpoint/2010/main" val="3857212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ANOVA power example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endParaRPr lang="en-US" sz="2800"/>
          </a:p>
          <a:p>
            <a:pPr>
              <a:buFontTx/>
              <a:buNone/>
            </a:pPr>
            <a:r>
              <a:rPr lang="en-US" sz="2800"/>
              <a:t>		</a:t>
            </a:r>
          </a:p>
          <a:p>
            <a:endParaRPr lang="en-US" sz="2800"/>
          </a:p>
          <a:p>
            <a:r>
              <a:rPr lang="en-US" sz="2800"/>
              <a:t>So how large does </a:t>
            </a:r>
            <a:r>
              <a:rPr lang="en-US" sz="2800" i="1"/>
              <a:t>n</a:t>
            </a:r>
            <a:r>
              <a:rPr lang="en-US" sz="2800"/>
              <a:t> need to be to give power of, say, .9?</a:t>
            </a:r>
          </a:p>
        </p:txBody>
      </p:sp>
      <p:graphicFrame>
        <p:nvGraphicFramePr>
          <p:cNvPr id="3074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246188" y="1673225"/>
          <a:ext cx="6346825" cy="992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2679480" imgH="419040" progId="Equation.3">
                  <p:embed/>
                </p:oleObj>
              </mc:Choice>
              <mc:Fallback>
                <p:oleObj name="Equation" r:id="rId3" imgW="26794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6188" y="1673225"/>
                        <a:ext cx="6346825" cy="992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91228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ANOVA power example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R:</a:t>
            </a:r>
          </a:p>
          <a:p>
            <a:pPr lvl="1">
              <a:buFontTx/>
              <a:buNone/>
            </a:pPr>
            <a:r>
              <a:rPr lang="en-US"/>
              <a:t>	n &lt;- seq(2,15,1)</a:t>
            </a:r>
          </a:p>
          <a:p>
            <a:pPr lvl="1">
              <a:buFontTx/>
              <a:buNone/>
            </a:pPr>
            <a:r>
              <a:rPr lang="en-US"/>
              <a:t>	dfn &lt;- 4</a:t>
            </a:r>
          </a:p>
          <a:p>
            <a:pPr lvl="1">
              <a:buFontTx/>
              <a:buNone/>
            </a:pPr>
            <a:r>
              <a:rPr lang="en-US"/>
              <a:t>	dfd &lt;- 5*(n-1)</a:t>
            </a:r>
          </a:p>
          <a:p>
            <a:pPr lvl="1">
              <a:buFontTx/>
              <a:buNone/>
            </a:pPr>
            <a:r>
              <a:rPr lang="en-US"/>
              <a:t>	fcrit &lt;- qf(.95, dfn, dfd)</a:t>
            </a:r>
          </a:p>
          <a:p>
            <a:pPr lvl="1">
              <a:buFontTx/>
              <a:buNone/>
            </a:pPr>
            <a:r>
              <a:rPr lang="en-US"/>
              <a:t>	lambda &lt;- 2.5*n</a:t>
            </a:r>
          </a:p>
          <a:p>
            <a:pPr lvl="1">
              <a:buFontTx/>
              <a:buNone/>
            </a:pPr>
            <a:r>
              <a:rPr lang="en-US"/>
              <a:t>	power &lt;- 1-pf(fcrit,dfn,dfd,lambda)</a:t>
            </a:r>
          </a:p>
          <a:p>
            <a:pPr lvl="1">
              <a:buFontTx/>
              <a:buNone/>
            </a:pPr>
            <a:r>
              <a:rPr lang="en-US"/>
              <a:t>	cbind(n,power)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7248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ANOVA power example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Illustration in G*power</a:t>
            </a:r>
          </a:p>
        </p:txBody>
      </p:sp>
    </p:spTree>
    <p:extLst>
      <p:ext uri="{BB962C8B-B14F-4D97-AF65-F5344CB8AC3E}">
        <p14:creationId xmlns:p14="http://schemas.microsoft.com/office/powerpoint/2010/main" val="4267903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Next time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Two-way ANOVA</a:t>
            </a:r>
          </a:p>
        </p:txBody>
      </p:sp>
    </p:spTree>
    <p:extLst>
      <p:ext uri="{BB962C8B-B14F-4D97-AF65-F5344CB8AC3E}">
        <p14:creationId xmlns:p14="http://schemas.microsoft.com/office/powerpoint/2010/main" val="4255825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The plan for today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eaLnBrk="1" hangingPunct="1"/>
            <a:r>
              <a:rPr lang="en-US" sz="2800" dirty="0"/>
              <a:t>Continuing discussion of power</a:t>
            </a:r>
          </a:p>
          <a:p>
            <a:pPr marL="0" indent="0" eaLnBrk="1" hangingPunct="1">
              <a:buNone/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Consider that in tabular form:</a:t>
            </a:r>
          </a:p>
        </p:txBody>
      </p:sp>
      <p:graphicFrame>
        <p:nvGraphicFramePr>
          <p:cNvPr id="249859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True</a:t>
                      </a:r>
                      <a:endParaRPr kumimoji="0" lang="en-US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Rejected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I error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 =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cs typeface="Arial" charset="0"/>
                        </a:rPr>
                        <a:t>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Great!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Retained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problem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II error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 =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cs typeface="Arial" charset="0"/>
                        </a:rPr>
                        <a:t>b)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is power?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In that scenario, power = 1 – </a:t>
            </a:r>
            <a:r>
              <a:rPr lang="en-US">
                <a:latin typeface="Symbol" pitchFamily="18" charset="2"/>
              </a:rPr>
              <a:t>b.</a:t>
            </a:r>
          </a:p>
          <a:p>
            <a:pPr eaLnBrk="1" hangingPunct="1"/>
            <a:r>
              <a:rPr lang="en-US"/>
              <a:t>In other words, power is the probability that we will avoid a Type II error, given that the null hypothesis is actually false.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Things that make the statistic large: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Big effect</a:t>
            </a:r>
          </a:p>
          <a:p>
            <a:pPr eaLnBrk="1" hangingPunct="1"/>
            <a:r>
              <a:rPr lang="en-US"/>
              <a:t>Small variability</a:t>
            </a:r>
          </a:p>
          <a:p>
            <a:pPr eaLnBrk="1" hangingPunct="1"/>
            <a:r>
              <a:rPr lang="en-US"/>
              <a:t>Big sample size</a:t>
            </a:r>
          </a:p>
        </p:txBody>
      </p:sp>
    </p:spTree>
    <p:extLst>
      <p:ext uri="{BB962C8B-B14F-4D97-AF65-F5344CB8AC3E}">
        <p14:creationId xmlns:p14="http://schemas.microsoft.com/office/powerpoint/2010/main" val="3987179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Things that make the              critical value small: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Less stringent alpha level</a:t>
            </a:r>
          </a:p>
          <a:p>
            <a:pPr eaLnBrk="1" hangingPunct="1"/>
            <a:r>
              <a:rPr lang="en-US"/>
              <a:t>One-tailed tests</a:t>
            </a:r>
          </a:p>
          <a:p>
            <a:pPr eaLnBrk="1" hangingPunct="1"/>
            <a:r>
              <a:rPr lang="en-US"/>
              <a:t>In most cases, bigger sample size (because for more complicated statistics, the critical value depends on degrees of freedom)</a:t>
            </a:r>
          </a:p>
        </p:txBody>
      </p:sp>
    </p:spTree>
    <p:extLst>
      <p:ext uri="{BB962C8B-B14F-4D97-AF65-F5344CB8AC3E}">
        <p14:creationId xmlns:p14="http://schemas.microsoft.com/office/powerpoint/2010/main" val="3318584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Power in more complex testing situations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25963"/>
          </a:xfrm>
        </p:spPr>
        <p:txBody>
          <a:bodyPr/>
          <a:lstStyle/>
          <a:p>
            <a:pPr eaLnBrk="1" hangingPunct="1"/>
            <a:r>
              <a:rPr lang="en-US" sz="2400" dirty="0"/>
              <a:t>Two-sample </a:t>
            </a:r>
            <a:r>
              <a:rPr lang="en-US" sz="2400" i="1" dirty="0"/>
              <a:t>t</a:t>
            </a:r>
            <a:r>
              <a:rPr lang="en-US" sz="2400" dirty="0"/>
              <a:t> test</a:t>
            </a:r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  <a:p>
            <a:pPr eaLnBrk="1" hangingPunct="1"/>
            <a:r>
              <a:rPr lang="en-US" sz="2400" dirty="0"/>
              <a:t>Calculation in </a:t>
            </a:r>
            <a:r>
              <a:rPr lang="en-US" sz="2400" i="1" dirty="0"/>
              <a:t>R</a:t>
            </a:r>
            <a:r>
              <a:rPr lang="en-US" sz="2400" dirty="0"/>
              <a:t>:</a:t>
            </a:r>
          </a:p>
          <a:p>
            <a:pPr lvl="1" eaLnBrk="1" hangingPunct="1">
              <a:buFontTx/>
              <a:buNone/>
            </a:pPr>
            <a:r>
              <a:rPr lang="en-US" sz="2000" dirty="0"/>
              <a:t>   delta &lt;- (110-100)/15 * </a:t>
            </a:r>
            <a:r>
              <a:rPr lang="en-US" sz="2000" dirty="0" err="1"/>
              <a:t>sqrt</a:t>
            </a:r>
            <a:r>
              <a:rPr lang="en-US" sz="2000" dirty="0"/>
              <a:t>(12*13/25) </a:t>
            </a:r>
          </a:p>
          <a:p>
            <a:pPr lvl="1" eaLnBrk="1" hangingPunct="1">
              <a:buFontTx/>
              <a:buNone/>
            </a:pPr>
            <a:r>
              <a:rPr lang="en-US" sz="2000" dirty="0"/>
              <a:t>   </a:t>
            </a:r>
            <a:r>
              <a:rPr lang="en-US" sz="2000" dirty="0" err="1"/>
              <a:t>tcrit</a:t>
            </a:r>
            <a:r>
              <a:rPr lang="en-US" sz="2000" dirty="0"/>
              <a:t> &lt;- </a:t>
            </a:r>
            <a:r>
              <a:rPr lang="en-US" sz="2000" dirty="0" err="1"/>
              <a:t>qt</a:t>
            </a:r>
            <a:r>
              <a:rPr lang="en-US" sz="2000" dirty="0"/>
              <a:t>(.975,23)</a:t>
            </a:r>
          </a:p>
          <a:p>
            <a:pPr lvl="1" eaLnBrk="1" hangingPunct="1">
              <a:buFontTx/>
              <a:buNone/>
            </a:pPr>
            <a:r>
              <a:rPr lang="en-US" sz="2000" dirty="0"/>
              <a:t>   </a:t>
            </a:r>
            <a:r>
              <a:rPr lang="en-US" sz="2000" dirty="0" err="1"/>
              <a:t>pt</a:t>
            </a:r>
            <a:r>
              <a:rPr lang="en-US" sz="2000" dirty="0"/>
              <a:t>(-tcrit,23,delta) + (1-pt(tcrit,23,delta))</a:t>
            </a:r>
          </a:p>
          <a:p>
            <a:pPr lvl="1" eaLnBrk="1" hangingPunct="1">
              <a:buFontTx/>
              <a:buNone/>
            </a:pPr>
            <a:r>
              <a:rPr lang="en-US" sz="2000" dirty="0"/>
              <a:t>   </a:t>
            </a:r>
          </a:p>
          <a:p>
            <a:pPr lvl="1" eaLnBrk="1" hangingPunct="1">
              <a:buFontTx/>
              <a:buNone/>
            </a:pPr>
            <a:r>
              <a:rPr lang="en-US" sz="2000" dirty="0"/>
              <a:t>   </a:t>
            </a:r>
          </a:p>
        </p:txBody>
      </p:sp>
      <p:graphicFrame>
        <p:nvGraphicFramePr>
          <p:cNvPr id="26010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708150" y="2316163"/>
          <a:ext cx="3289300" cy="1106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396800" imgH="469800" progId="Equation.3">
                  <p:embed/>
                </p:oleObj>
              </mc:Choice>
              <mc:Fallback>
                <p:oleObj name="Equation" r:id="rId3" imgW="139680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150" y="2316163"/>
                        <a:ext cx="3289300" cy="1106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6468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Using </a:t>
            </a:r>
            <a:r>
              <a:rPr lang="en-US" i="1" dirty="0"/>
              <a:t>G*power</a:t>
            </a:r>
            <a:endParaRPr lang="en-US" dirty="0"/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Obtaining and installing</a:t>
            </a:r>
          </a:p>
          <a:p>
            <a:pPr eaLnBrk="1" hangingPunct="1"/>
            <a:r>
              <a:rPr lang="en-US" dirty="0"/>
              <a:t>Power calculations in </a:t>
            </a:r>
            <a:r>
              <a:rPr lang="en-US" i="1" dirty="0"/>
              <a:t>G*power</a:t>
            </a:r>
          </a:p>
          <a:p>
            <a:pPr lvl="1" eaLnBrk="1" hangingPunct="1"/>
            <a:r>
              <a:rPr lang="en-US" dirty="0"/>
              <a:t>power for a given situation</a:t>
            </a:r>
          </a:p>
          <a:p>
            <a:pPr lvl="1" eaLnBrk="1" hangingPunct="1"/>
            <a:r>
              <a:rPr lang="en-US" dirty="0"/>
              <a:t>required n for a given power</a:t>
            </a:r>
          </a:p>
          <a:p>
            <a:pPr lvl="1" eaLnBrk="1" hangingPunct="1"/>
            <a:r>
              <a:rPr lang="en-US" dirty="0"/>
              <a:t>minimum detectable effect size</a:t>
            </a:r>
          </a:p>
        </p:txBody>
      </p:sp>
    </p:spTree>
    <p:extLst>
      <p:ext uri="{BB962C8B-B14F-4D97-AF65-F5344CB8AC3E}">
        <p14:creationId xmlns:p14="http://schemas.microsoft.com/office/powerpoint/2010/main" val="29239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Power analysis for ANOVA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sz="2800"/>
              <a:t>If your main interest is in a contrast, do the power analysis for that contrast (as if it were a </a:t>
            </a:r>
            <a:r>
              <a:rPr lang="en-US" sz="2800" i="1"/>
              <a:t>t </a:t>
            </a:r>
            <a:r>
              <a:rPr lang="en-US" sz="2800"/>
              <a:t>test using </a:t>
            </a:r>
            <a:r>
              <a:rPr lang="en-US" sz="2800" i="1"/>
              <a:t>MS</a:t>
            </a:r>
            <a:r>
              <a:rPr lang="en-US" sz="2800" i="1" baseline="-25000"/>
              <a:t>e</a:t>
            </a:r>
            <a:r>
              <a:rPr lang="en-US" sz="2800" i="1"/>
              <a:t> </a:t>
            </a:r>
            <a:r>
              <a:rPr lang="en-US" sz="2800"/>
              <a:t>in place of the pooled variance estimate.</a:t>
            </a:r>
          </a:p>
          <a:p>
            <a:r>
              <a:rPr lang="en-US" sz="2800"/>
              <a:t>Power analysis for the omnibus </a:t>
            </a:r>
            <a:r>
              <a:rPr lang="en-US" sz="2800" i="1"/>
              <a:t>F</a:t>
            </a:r>
            <a:r>
              <a:rPr lang="en-US" sz="2800"/>
              <a:t> test:</a:t>
            </a:r>
          </a:p>
          <a:p>
            <a:endParaRPr lang="en-US" sz="2800"/>
          </a:p>
          <a:p>
            <a:pPr>
              <a:buFontTx/>
              <a:buNone/>
            </a:pPr>
            <a:r>
              <a:rPr lang="en-US" sz="2800"/>
              <a:t>		</a:t>
            </a:r>
          </a:p>
        </p:txBody>
      </p:sp>
      <p:graphicFrame>
        <p:nvGraphicFramePr>
          <p:cNvPr id="264199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2286000" y="4395788"/>
          <a:ext cx="4038600" cy="1509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1257120" imgH="469800" progId="Equation.3">
                  <p:embed/>
                </p:oleObj>
              </mc:Choice>
              <mc:Fallback>
                <p:oleObj name="Equation" r:id="rId3" imgW="125712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395788"/>
                        <a:ext cx="4038600" cy="1509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940957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5039</TotalTime>
  <Words>344</Words>
  <Application>Microsoft Office PowerPoint</Application>
  <PresentationFormat>On-screen Show (4:3)</PresentationFormat>
  <Paragraphs>75</Paragraphs>
  <Slides>14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Symbol</vt:lpstr>
      <vt:lpstr>Default Design</vt:lpstr>
      <vt:lpstr>Equation</vt:lpstr>
      <vt:lpstr>Psychology 105 Advanced Research Methods</vt:lpstr>
      <vt:lpstr>The plan for today</vt:lpstr>
      <vt:lpstr>Consider that in tabular form:</vt:lpstr>
      <vt:lpstr>What is power?</vt:lpstr>
      <vt:lpstr>Things that make the statistic large:</vt:lpstr>
      <vt:lpstr>Things that make the              critical value small:</vt:lpstr>
      <vt:lpstr>Power in more complex testing situations</vt:lpstr>
      <vt:lpstr>Using G*power</vt:lpstr>
      <vt:lpstr>Power analysis for ANOVA</vt:lpstr>
      <vt:lpstr>ANOVA power example</vt:lpstr>
      <vt:lpstr>ANOVA power example</vt:lpstr>
      <vt:lpstr>ANOVA power example</vt:lpstr>
      <vt:lpstr>ANOVA power example</vt:lpstr>
      <vt:lpstr>Next time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59</cp:revision>
  <cp:lastPrinted>2020-11-17T17:11:19Z</cp:lastPrinted>
  <dcterms:created xsi:type="dcterms:W3CDTF">2007-01-07T21:57:11Z</dcterms:created>
  <dcterms:modified xsi:type="dcterms:W3CDTF">2021-04-29T17:50:06Z</dcterms:modified>
</cp:coreProperties>
</file>