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351" r:id="rId4"/>
    <p:sldId id="352" r:id="rId5"/>
    <p:sldId id="329" r:id="rId6"/>
    <p:sldId id="330" r:id="rId7"/>
    <p:sldId id="331" r:id="rId8"/>
    <p:sldId id="353" r:id="rId9"/>
    <p:sldId id="354" r:id="rId10"/>
    <p:sldId id="357" r:id="rId11"/>
    <p:sldId id="358" r:id="rId12"/>
    <p:sldId id="359" r:id="rId13"/>
    <p:sldId id="360" r:id="rId14"/>
    <p:sldId id="332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6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3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18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4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8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April 22,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 first and fourth orthogonal?</a:t>
            </a:r>
          </a:p>
          <a:p>
            <a:pPr marL="0" indent="0">
              <a:buNone/>
            </a:pPr>
            <a:r>
              <a:rPr lang="en-US" dirty="0"/>
              <a:t>         (-1/2, -1/2, 1/2, 1/2, 0) </a:t>
            </a:r>
          </a:p>
          <a:p>
            <a:pPr marL="0" indent="0">
              <a:buNone/>
            </a:pPr>
            <a:r>
              <a:rPr lang="en-US" dirty="0"/>
              <a:t>         (  -1,    -1,    -1,   -1,  4)</a:t>
            </a:r>
          </a:p>
          <a:p>
            <a:r>
              <a:rPr lang="en-US" dirty="0"/>
              <a:t>(-½×-1 + -½×-1 + ½×-1 + ½×-1 + 0×4) = 0</a:t>
            </a:r>
          </a:p>
          <a:p>
            <a:r>
              <a:rPr lang="en-US" dirty="0"/>
              <a:t>Yes, they are orthogonal.</a:t>
            </a:r>
          </a:p>
        </p:txBody>
      </p:sp>
    </p:spTree>
    <p:extLst>
      <p:ext uri="{BB962C8B-B14F-4D97-AF65-F5344CB8AC3E}">
        <p14:creationId xmlns:p14="http://schemas.microsoft.com/office/powerpoint/2010/main" val="396495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 second and third orthogonal?</a:t>
            </a:r>
          </a:p>
          <a:p>
            <a:pPr marL="0" indent="0">
              <a:buNone/>
            </a:pPr>
            <a:r>
              <a:rPr lang="en-US" dirty="0"/>
              <a:t>         (   0,     0,    -1,   1,  0) </a:t>
            </a:r>
          </a:p>
          <a:p>
            <a:pPr marL="0" indent="0">
              <a:buNone/>
            </a:pPr>
            <a:r>
              <a:rPr lang="en-US" dirty="0"/>
              <a:t>         (  -1,     1,     0,   0,  0)</a:t>
            </a:r>
          </a:p>
          <a:p>
            <a:r>
              <a:rPr lang="en-US" dirty="0"/>
              <a:t>(0×-1 + 0×1 + -1×0 + 1×0 + 0×0) = 0</a:t>
            </a:r>
          </a:p>
          <a:p>
            <a:r>
              <a:rPr lang="en-US" dirty="0"/>
              <a:t>Yes, they are orthogonal.</a:t>
            </a:r>
          </a:p>
        </p:txBody>
      </p:sp>
    </p:spTree>
    <p:extLst>
      <p:ext uri="{BB962C8B-B14F-4D97-AF65-F5344CB8AC3E}">
        <p14:creationId xmlns:p14="http://schemas.microsoft.com/office/powerpoint/2010/main" val="221327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 second and fourth orthogonal?</a:t>
            </a:r>
          </a:p>
          <a:p>
            <a:pPr marL="0" indent="0">
              <a:buNone/>
            </a:pPr>
            <a:r>
              <a:rPr lang="en-US" dirty="0"/>
              <a:t>         (   0,     0,    -1,   1,  0) </a:t>
            </a:r>
          </a:p>
          <a:p>
            <a:pPr marL="0" indent="0">
              <a:buNone/>
            </a:pPr>
            <a:r>
              <a:rPr lang="en-US" dirty="0"/>
              <a:t>         (  -1,    -1,    -1,  -1,  4)</a:t>
            </a:r>
          </a:p>
          <a:p>
            <a:r>
              <a:rPr lang="en-US" dirty="0"/>
              <a:t>(0×-1 + 0×-1 + -1×-1 + 1×1 + 0×4) = 0</a:t>
            </a:r>
          </a:p>
          <a:p>
            <a:r>
              <a:rPr lang="en-US" dirty="0"/>
              <a:t>Yes, they are orthogonal.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599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 third and fourth orthogonal?</a:t>
            </a:r>
          </a:p>
          <a:p>
            <a:pPr marL="0" indent="0">
              <a:buNone/>
            </a:pPr>
            <a:r>
              <a:rPr lang="en-US" dirty="0"/>
              <a:t>         (  -1,     1,     0,   0,  0)</a:t>
            </a:r>
          </a:p>
          <a:p>
            <a:pPr marL="0" indent="0">
              <a:buNone/>
            </a:pPr>
            <a:r>
              <a:rPr lang="en-US" dirty="0"/>
              <a:t>         (  -1,    -1,    -1,  -1,  4)</a:t>
            </a:r>
          </a:p>
          <a:p>
            <a:r>
              <a:rPr lang="en-US" dirty="0"/>
              <a:t>(-1×-1 + 1×-1 + 0×-1 + 0×-1 + 0×4) = 0</a:t>
            </a:r>
          </a:p>
          <a:p>
            <a:r>
              <a:rPr lang="en-US" dirty="0"/>
              <a:t>Yes, they are orthogonal.</a:t>
            </a:r>
          </a:p>
          <a:p>
            <a:r>
              <a:rPr lang="en-US" dirty="0"/>
              <a:t>So the entire set is mutually orthogonal, and we can test them without adjusting alpha.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67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is orthogonality special?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Contrast coding</a:t>
            </a:r>
          </a:p>
          <a:p>
            <a:r>
              <a:rPr lang="en-US" dirty="0"/>
              <a:t>Orthogonal contrasts divide the model sum of squares into exhaustive and mutually exclusive partitions.</a:t>
            </a:r>
          </a:p>
          <a:p>
            <a:r>
              <a:rPr lang="en-US" dirty="0"/>
              <a:t>Contrasts in </a:t>
            </a:r>
            <a:r>
              <a:rPr lang="en-US" i="1" dirty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800" dirty="0"/>
              <a:t>More on ANOVA coding</a:t>
            </a:r>
          </a:p>
          <a:p>
            <a:pPr lvl="1"/>
            <a:r>
              <a:rPr lang="en-US" sz="2400" dirty="0"/>
              <a:t>How did </a:t>
            </a:r>
            <a:r>
              <a:rPr lang="en-US" sz="2400" i="1" dirty="0"/>
              <a:t>R </a:t>
            </a:r>
            <a:r>
              <a:rPr lang="en-US" sz="2400" dirty="0"/>
              <a:t>parameterize the ANOVA?</a:t>
            </a:r>
          </a:p>
          <a:p>
            <a:pPr eaLnBrk="1" hangingPunct="1"/>
            <a:r>
              <a:rPr lang="en-US" sz="2800" dirty="0"/>
              <a:t>Orthogonal contrasts</a:t>
            </a:r>
          </a:p>
          <a:p>
            <a:pPr eaLnBrk="1" hangingPunct="1"/>
            <a:r>
              <a:rPr lang="en-US" sz="2800" dirty="0"/>
              <a:t>Contrast coding</a:t>
            </a:r>
          </a:p>
          <a:p>
            <a:pPr eaLnBrk="1" hangingPunct="1"/>
            <a:r>
              <a:rPr lang="en-US" sz="2800" dirty="0" err="1"/>
              <a:t>Helmert</a:t>
            </a:r>
            <a:r>
              <a:rPr lang="en-US" sz="2800" dirty="0"/>
              <a:t> contrasts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priori contrasts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A contrast is a question about a linear combination of means.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Example: </a:t>
            </a:r>
            <a:r>
              <a:rPr lang="en-US" sz="2800" i="1" dirty="0"/>
              <a:t>H</a:t>
            </a:r>
            <a:r>
              <a:rPr lang="en-US" sz="2800" i="1" baseline="-25000" dirty="0"/>
              <a:t>0</a:t>
            </a:r>
            <a:r>
              <a:rPr lang="en-US" sz="2800" i="1" dirty="0"/>
              <a:t>: (</a:t>
            </a:r>
            <a:r>
              <a:rPr lang="en-US" sz="2800" i="1" dirty="0" err="1">
                <a:latin typeface="Symbol" panose="05050102010706020507" pitchFamily="18" charset="2"/>
              </a:rPr>
              <a:t>m</a:t>
            </a:r>
            <a:r>
              <a:rPr lang="en-US" sz="2800" i="1" baseline="-25000" dirty="0" err="1"/>
              <a:t>Img</a:t>
            </a:r>
            <a:r>
              <a:rPr lang="en-US" sz="2800" i="1" dirty="0"/>
              <a:t>+</a:t>
            </a:r>
            <a:r>
              <a:rPr lang="en-US" sz="2800" i="1" dirty="0">
                <a:latin typeface="Symbol" panose="05050102010706020507" pitchFamily="18" charset="2"/>
              </a:rPr>
              <a:t> </a:t>
            </a:r>
            <a:r>
              <a:rPr lang="en-US" sz="2800" i="1" dirty="0" err="1">
                <a:latin typeface="Symbol" panose="05050102010706020507" pitchFamily="18" charset="2"/>
              </a:rPr>
              <a:t>m</a:t>
            </a:r>
            <a:r>
              <a:rPr lang="en-US" sz="2800" i="1" baseline="-25000" dirty="0" err="1"/>
              <a:t>Adj</a:t>
            </a:r>
            <a:r>
              <a:rPr lang="en-US" sz="2800" i="1" dirty="0"/>
              <a:t>)/2 - (</a:t>
            </a:r>
            <a:r>
              <a:rPr lang="en-US" sz="2800" i="1" dirty="0" err="1">
                <a:latin typeface="Symbol" panose="05050102010706020507" pitchFamily="18" charset="2"/>
              </a:rPr>
              <a:t>m</a:t>
            </a:r>
            <a:r>
              <a:rPr lang="en-US" sz="2800" i="1" baseline="-25000" dirty="0" err="1"/>
              <a:t>Rhy</a:t>
            </a:r>
            <a:r>
              <a:rPr lang="en-US" sz="2800" i="1" dirty="0"/>
              <a:t>+</a:t>
            </a:r>
            <a:r>
              <a:rPr lang="en-US" sz="2800" i="1" dirty="0">
                <a:latin typeface="Symbol" panose="05050102010706020507" pitchFamily="18" charset="2"/>
              </a:rPr>
              <a:t> </a:t>
            </a:r>
            <a:r>
              <a:rPr lang="en-US" sz="2800" i="1" dirty="0" err="1">
                <a:latin typeface="Symbol" panose="05050102010706020507" pitchFamily="18" charset="2"/>
              </a:rPr>
              <a:t>m</a:t>
            </a:r>
            <a:r>
              <a:rPr lang="en-US" sz="2800" i="1" baseline="-25000" dirty="0" err="1"/>
              <a:t>Cnt</a:t>
            </a:r>
            <a:r>
              <a:rPr lang="en-US" sz="2800" i="1" dirty="0"/>
              <a:t>)/</a:t>
            </a:r>
            <a:r>
              <a:rPr lang="en-US" sz="2800" dirty="0"/>
              <a:t>2 = 0</a:t>
            </a:r>
            <a:r>
              <a:rPr lang="en-US" sz="2800" i="1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Shorthand: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	Count Rhyme </a:t>
            </a:r>
            <a:r>
              <a:rPr lang="en-US" sz="2800" dirty="0" err="1"/>
              <a:t>Adjec</a:t>
            </a:r>
            <a:r>
              <a:rPr lang="en-US" sz="2800" dirty="0"/>
              <a:t> Image </a:t>
            </a:r>
            <a:r>
              <a:rPr lang="en-US" sz="2800" dirty="0" err="1"/>
              <a:t>Inten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-½       -½        ½        ½        0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Compares the two “high processing” groups with the two “low processing” groups.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It’s easy to see how we might have an a priori interest in that question.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	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661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priori contrasts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Here, we add some additional interesting questions: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	Count Rhyme </a:t>
            </a:r>
            <a:r>
              <a:rPr lang="en-US" sz="2800" dirty="0" err="1"/>
              <a:t>Adjec</a:t>
            </a:r>
            <a:r>
              <a:rPr lang="en-US" sz="2800" dirty="0"/>
              <a:t> Image </a:t>
            </a:r>
            <a:r>
              <a:rPr lang="en-US" sz="2800" dirty="0" err="1"/>
              <a:t>Inten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-½       -½        ½        ½       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 0         0         -1        1       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-1         1          0        0       0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             -1        -1         -1       -1       4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/>
              <a:t>	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851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Contrasts (continued)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Once a contrast is specified, its sum of squares is calculated: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Contrasts always have 1 </a:t>
            </a:r>
            <a:r>
              <a:rPr lang="en-US" sz="2800" i="1" dirty="0" err="1"/>
              <a:t>df</a:t>
            </a:r>
            <a:r>
              <a:rPr lang="en-US" sz="2800" dirty="0"/>
              <a:t>, so the sum of squares is a mean square.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Division by the error mean square provides an </a:t>
            </a:r>
            <a:r>
              <a:rPr lang="en-US" sz="2800" i="1" dirty="0"/>
              <a:t>F</a:t>
            </a:r>
            <a:r>
              <a:rPr lang="en-US" sz="2800" dirty="0"/>
              <a:t> statistic that tests the contrast.</a:t>
            </a:r>
          </a:p>
        </p:txBody>
      </p:sp>
      <p:graphicFrame>
        <p:nvGraphicFramePr>
          <p:cNvPr id="235524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54600409"/>
              </p:ext>
            </p:extLst>
          </p:nvPr>
        </p:nvGraphicFramePr>
        <p:xfrm>
          <a:off x="2514600" y="2693988"/>
          <a:ext cx="2320925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0" name="Equation" r:id="rId3" imgW="1498320" imgH="901440" progId="Equation.3">
                  <p:embed/>
                </p:oleObj>
              </mc:Choice>
              <mc:Fallback>
                <p:oleObj name="Equation" r:id="rId3" imgW="1498320" imgH="901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93988"/>
                        <a:ext cx="2320925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Contrasts (continued)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Any set of contrasts defined in advance may be tested, dividing the alpha among them.</a:t>
            </a:r>
          </a:p>
          <a:p>
            <a:pPr>
              <a:lnSpc>
                <a:spcPct val="90000"/>
              </a:lnSpc>
            </a:pPr>
            <a:r>
              <a:rPr lang="en-US" dirty="0"/>
              <a:t>However, this particular set has a special property: orthogonality.</a:t>
            </a:r>
          </a:p>
          <a:p>
            <a:pPr>
              <a:lnSpc>
                <a:spcPct val="90000"/>
              </a:lnSpc>
            </a:pPr>
            <a:r>
              <a:rPr lang="en-US" dirty="0"/>
              <a:t>If the contrasts are orthogonal and specified in advance, there is no need for an adjustment to alpha.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Multiply the corresponding coefficients of each pair of contrasts.</a:t>
            </a:r>
          </a:p>
          <a:p>
            <a:r>
              <a:rPr lang="en-US" dirty="0"/>
              <a:t>If the products sum to zero, the pair is orthogonal.</a:t>
            </a:r>
          </a:p>
          <a:p>
            <a:r>
              <a:rPr lang="en-US" dirty="0"/>
              <a:t>Here, we are considering:</a:t>
            </a:r>
          </a:p>
          <a:p>
            <a:pPr marL="0" indent="0">
              <a:buNone/>
            </a:pPr>
            <a:r>
              <a:rPr lang="en-US" dirty="0"/>
              <a:t>         (-1/2, -1/2, 1/2, 1/2, 0) </a:t>
            </a:r>
          </a:p>
          <a:p>
            <a:pPr marL="0" indent="0">
              <a:buNone/>
            </a:pPr>
            <a:r>
              <a:rPr lang="en-US" dirty="0"/>
              <a:t>         (   0,     0,    -1,   1,  0) </a:t>
            </a:r>
          </a:p>
          <a:p>
            <a:pPr marL="0" indent="0">
              <a:buNone/>
            </a:pPr>
            <a:r>
              <a:rPr lang="en-US" dirty="0"/>
              <a:t>         (  -1,     1,     0,   0,  0)</a:t>
            </a:r>
          </a:p>
          <a:p>
            <a:pPr marL="0" indent="0">
              <a:buNone/>
            </a:pPr>
            <a:r>
              <a:rPr lang="en-US" dirty="0"/>
              <a:t>         (  -1,    -1,    -1,  -1,  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 first two orthogonal?</a:t>
            </a:r>
          </a:p>
          <a:p>
            <a:pPr marL="0" indent="0">
              <a:buNone/>
            </a:pPr>
            <a:r>
              <a:rPr lang="en-US" dirty="0"/>
              <a:t>         (-1/2, -1/2, 1/2, 1/2, 0) </a:t>
            </a:r>
          </a:p>
          <a:p>
            <a:pPr marL="0" indent="0">
              <a:buNone/>
            </a:pPr>
            <a:r>
              <a:rPr lang="en-US" dirty="0"/>
              <a:t>         (   0,     0,    -1,   1,  0) </a:t>
            </a:r>
          </a:p>
          <a:p>
            <a:r>
              <a:rPr lang="en-US" dirty="0"/>
              <a:t>(-½×0 + -½×0 + ½×-1 + ½×1 + 0×0) = 0</a:t>
            </a:r>
          </a:p>
          <a:p>
            <a:r>
              <a:rPr lang="en-US" dirty="0"/>
              <a:t>Yes, they are orthogonal.</a:t>
            </a:r>
          </a:p>
        </p:txBody>
      </p:sp>
    </p:spTree>
    <p:extLst>
      <p:ext uri="{BB962C8B-B14F-4D97-AF65-F5344CB8AC3E}">
        <p14:creationId xmlns:p14="http://schemas.microsoft.com/office/powerpoint/2010/main" val="1816025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Checking for orthogonality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Are the first and third orthogonal?</a:t>
            </a:r>
          </a:p>
          <a:p>
            <a:pPr marL="0" indent="0">
              <a:buNone/>
            </a:pPr>
            <a:r>
              <a:rPr lang="en-US" dirty="0"/>
              <a:t>         (-1/2, -1/2, 1/2, 1/2, 0) </a:t>
            </a:r>
          </a:p>
          <a:p>
            <a:pPr marL="0" indent="0">
              <a:buNone/>
            </a:pPr>
            <a:r>
              <a:rPr lang="en-US" dirty="0"/>
              <a:t>         (  -1,     1,     0,   0,  0)</a:t>
            </a:r>
          </a:p>
          <a:p>
            <a:r>
              <a:rPr lang="en-US" dirty="0"/>
              <a:t>(-½×-1 + -½×1 + ½×0 + ½×0 + 0×0) = 0</a:t>
            </a:r>
          </a:p>
          <a:p>
            <a:r>
              <a:rPr lang="en-US" dirty="0"/>
              <a:t>Yes, they are orthogonal.</a:t>
            </a:r>
          </a:p>
        </p:txBody>
      </p:sp>
    </p:spTree>
    <p:extLst>
      <p:ext uri="{BB962C8B-B14F-4D97-AF65-F5344CB8AC3E}">
        <p14:creationId xmlns:p14="http://schemas.microsoft.com/office/powerpoint/2010/main" val="42927113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5074</TotalTime>
  <Words>673</Words>
  <Application>Microsoft Office PowerPoint</Application>
  <PresentationFormat>On-screen Show (4:3)</PresentationFormat>
  <Paragraphs>96</Paragraphs>
  <Slides>14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Symbol</vt:lpstr>
      <vt:lpstr>Default Design</vt:lpstr>
      <vt:lpstr>Equation</vt:lpstr>
      <vt:lpstr>Psychology 105 Advanced Research Methods</vt:lpstr>
      <vt:lpstr>The plan for today</vt:lpstr>
      <vt:lpstr>A priori contrasts</vt:lpstr>
      <vt:lpstr>A priori contrasts</vt:lpstr>
      <vt:lpstr>Contrasts (continued)</vt:lpstr>
      <vt:lpstr>Contrasts (continued)</vt:lpstr>
      <vt:lpstr>Checking for orthogonality</vt:lpstr>
      <vt:lpstr>Checking for orthogonality</vt:lpstr>
      <vt:lpstr>Checking for orthogonality</vt:lpstr>
      <vt:lpstr>Checking for orthogonality</vt:lpstr>
      <vt:lpstr>Checking for orthogonality</vt:lpstr>
      <vt:lpstr>Checking for orthogonality</vt:lpstr>
      <vt:lpstr>Checking for orthogonality</vt:lpstr>
      <vt:lpstr>Why is orthogonality special?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60</cp:revision>
  <cp:lastPrinted>2020-11-12T18:07:19Z</cp:lastPrinted>
  <dcterms:created xsi:type="dcterms:W3CDTF">2007-01-07T21:57:11Z</dcterms:created>
  <dcterms:modified xsi:type="dcterms:W3CDTF">2021-04-22T17:43:29Z</dcterms:modified>
</cp:coreProperties>
</file>