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2" r:id="rId3"/>
    <p:sldId id="274" r:id="rId4"/>
    <p:sldId id="275" r:id="rId5"/>
    <p:sldId id="278" r:id="rId6"/>
    <p:sldId id="276" r:id="rId7"/>
    <p:sldId id="279" r:id="rId8"/>
    <p:sldId id="280" r:id="rId9"/>
    <p:sldId id="277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 varScale="1">
        <p:scale>
          <a:sx n="47" d="100"/>
          <a:sy n="47" d="100"/>
        </p:scale>
        <p:origin x="118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28B072D1-414E-4076-B274-7117FA1B0F8A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F44E8F31-D7E2-4FB3-BD0A-DF8A1E83D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9212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9788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2BA6DCE-647B-481B-A5AB-3EA1F398FB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60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CCE2C2-25FD-43BF-BB69-7EE8BE730FA0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165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F4CBA-7314-43CB-A37A-0267E896CE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79F5DA-9E2B-4648-B114-8CD3377D17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23651E-A4EE-431D-AACF-DF07718C79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BFED9F8-6421-49CE-BD85-DF917EEA0B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466BC9A-87D4-4078-9AA2-2E65441623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E9A3519-D472-4E1F-96CF-2A62AA766C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5D27E1-6451-4F07-BCEA-89493AB1B2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504C4-E2C6-45D3-9881-E1C8E52871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3FFBF6-196D-44DE-93D4-CDCB33321B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CFEA3-83C4-4DB7-BC39-BB42F1FD54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C7FB8-6D1B-4C67-B743-7ACAA5A633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20F525-A3D7-453F-901B-92F6E5726F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4EFD23-915B-4817-AF28-EA5B2F2DD9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46A08-9B86-4818-A35B-C544485ECB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9AEB3F4-548D-4463-8CA8-742FB8E3C0E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April 20,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Visualizing ANOVA</a:t>
            </a:r>
          </a:p>
          <a:p>
            <a:r>
              <a:rPr lang="en-US" dirty="0"/>
              <a:t>The more interesting questions</a:t>
            </a:r>
          </a:p>
          <a:p>
            <a:r>
              <a:rPr lang="en-US" dirty="0"/>
              <a:t>ANOVA as regression</a:t>
            </a:r>
          </a:p>
          <a:p>
            <a:pPr lvl="1"/>
            <a:r>
              <a:rPr lang="en-US" dirty="0"/>
              <a:t>Dummy coding</a:t>
            </a:r>
          </a:p>
          <a:p>
            <a:pPr lvl="1"/>
            <a:r>
              <a:rPr lang="en-US" dirty="0"/>
              <a:t>Effects coding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interesting ANOVA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Post hoc procedures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DescTools</a:t>
            </a:r>
            <a:r>
              <a:rPr lang="en-US" dirty="0"/>
              <a:t> package</a:t>
            </a:r>
          </a:p>
          <a:p>
            <a:r>
              <a:rPr lang="en-US" dirty="0"/>
              <a:t>A priori contrasts</a:t>
            </a:r>
          </a:p>
        </p:txBody>
      </p:sp>
    </p:spTree>
    <p:extLst>
      <p:ext uri="{BB962C8B-B14F-4D97-AF65-F5344CB8AC3E}">
        <p14:creationId xmlns:p14="http://schemas.microsoft.com/office/powerpoint/2010/main" val="3632923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ANOVA as regression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Dummy coding</a:t>
            </a:r>
          </a:p>
          <a:p>
            <a:pPr lvl="1"/>
            <a:r>
              <a:rPr lang="en-US" dirty="0"/>
              <a:t>Is it Counting? (0, 1)</a:t>
            </a:r>
          </a:p>
          <a:p>
            <a:pPr lvl="1"/>
            <a:r>
              <a:rPr lang="en-US" dirty="0"/>
              <a:t>Is it Rhyming? (0, 1)</a:t>
            </a:r>
          </a:p>
          <a:p>
            <a:pPr lvl="1"/>
            <a:r>
              <a:rPr lang="en-US" dirty="0"/>
              <a:t>Is it Adjective? (0, 1)</a:t>
            </a:r>
          </a:p>
          <a:p>
            <a:pPr lvl="1"/>
            <a:r>
              <a:rPr lang="en-US" dirty="0"/>
              <a:t>Is it Imagery (0, 1)</a:t>
            </a:r>
          </a:p>
          <a:p>
            <a:pPr lvl="1"/>
            <a:r>
              <a:rPr lang="en-US" dirty="0"/>
              <a:t>No? Then it must Intentional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389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ANOVA coding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resulting coding system:</a:t>
            </a:r>
          </a:p>
          <a:p>
            <a:pPr lvl="1"/>
            <a:r>
              <a:rPr lang="en-US" dirty="0"/>
              <a:t>Counting:  1 0 0 0</a:t>
            </a:r>
          </a:p>
          <a:p>
            <a:pPr lvl="1"/>
            <a:r>
              <a:rPr lang="en-US" dirty="0"/>
              <a:t>Rhyming:  0 1 0 0</a:t>
            </a:r>
          </a:p>
          <a:p>
            <a:pPr lvl="1"/>
            <a:r>
              <a:rPr lang="en-US" dirty="0"/>
              <a:t>Adjective:  0 0 1 0</a:t>
            </a:r>
          </a:p>
          <a:p>
            <a:pPr lvl="1"/>
            <a:r>
              <a:rPr lang="en-US" dirty="0"/>
              <a:t>Imagery:  0 0 0 1</a:t>
            </a:r>
          </a:p>
          <a:p>
            <a:pPr lvl="1"/>
            <a:r>
              <a:rPr lang="en-US" dirty="0"/>
              <a:t>Intentional:  0 0 0 0</a:t>
            </a:r>
          </a:p>
        </p:txBody>
      </p:sp>
    </p:spTree>
    <p:extLst>
      <p:ext uri="{BB962C8B-B14F-4D97-AF65-F5344CB8AC3E}">
        <p14:creationId xmlns:p14="http://schemas.microsoft.com/office/powerpoint/2010/main" val="2053980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Effects Coding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Effects coding: Change the case that’s all zeroes to all -1’s:</a:t>
            </a:r>
          </a:p>
          <a:p>
            <a:pPr lvl="1"/>
            <a:r>
              <a:rPr lang="en-US" dirty="0"/>
              <a:t>Counting:  1 0 0 0</a:t>
            </a:r>
          </a:p>
          <a:p>
            <a:pPr lvl="1"/>
            <a:r>
              <a:rPr lang="en-US" dirty="0"/>
              <a:t>Rhyming:  0 1 0 0</a:t>
            </a:r>
          </a:p>
          <a:p>
            <a:pPr lvl="1"/>
            <a:r>
              <a:rPr lang="en-US" dirty="0"/>
              <a:t>Adjective:  0 0 1 0</a:t>
            </a:r>
          </a:p>
          <a:p>
            <a:pPr lvl="1"/>
            <a:r>
              <a:rPr lang="en-US" dirty="0"/>
              <a:t>Imagery:  0 0 0 1</a:t>
            </a:r>
          </a:p>
          <a:p>
            <a:pPr lvl="1"/>
            <a:r>
              <a:rPr lang="en-US" dirty="0"/>
              <a:t>Intentional:  -1 -1 -1 -1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474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Effects Coding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design with equal </a:t>
            </a:r>
            <a:r>
              <a:rPr lang="en-US" i="1" dirty="0"/>
              <a:t>n</a:t>
            </a:r>
            <a:r>
              <a:rPr lang="en-US" dirty="0"/>
              <a:t> per cell</a:t>
            </a:r>
          </a:p>
          <a:p>
            <a:pPr lvl="1"/>
            <a:r>
              <a:rPr lang="en-US" dirty="0"/>
              <a:t>intercept = grand mean</a:t>
            </a:r>
          </a:p>
          <a:p>
            <a:pPr lvl="1"/>
            <a:r>
              <a:rPr lang="en-US" dirty="0"/>
              <a:t>coefficients = effect (deviation of group mean from grand mean)</a:t>
            </a:r>
          </a:p>
          <a:p>
            <a:pPr lvl="1"/>
            <a:r>
              <a:rPr lang="en-US" dirty="0"/>
              <a:t>(last effect = negative sum of the other effects)</a:t>
            </a:r>
          </a:p>
        </p:txBody>
      </p:sp>
    </p:spTree>
    <p:extLst>
      <p:ext uri="{BB962C8B-B14F-4D97-AF65-F5344CB8AC3E}">
        <p14:creationId xmlns:p14="http://schemas.microsoft.com/office/powerpoint/2010/main" val="2286946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Bayesian ANOVA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(If time; otherwise, next class.)</a:t>
            </a:r>
          </a:p>
        </p:txBody>
      </p:sp>
    </p:spTree>
    <p:extLst>
      <p:ext uri="{BB962C8B-B14F-4D97-AF65-F5344CB8AC3E}">
        <p14:creationId xmlns:p14="http://schemas.microsoft.com/office/powerpoint/2010/main" val="3665209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priori contrasts</a:t>
            </a:r>
          </a:p>
          <a:p>
            <a:r>
              <a:rPr lang="en-US" dirty="0"/>
              <a:t>Orthogonal contrasts</a:t>
            </a:r>
          </a:p>
          <a:p>
            <a:r>
              <a:rPr lang="en-US" dirty="0"/>
              <a:t>Contrast coding</a:t>
            </a:r>
          </a:p>
        </p:txBody>
      </p:sp>
    </p:spTree>
    <p:extLst>
      <p:ext uri="{BB962C8B-B14F-4D97-AF65-F5344CB8AC3E}">
        <p14:creationId xmlns:p14="http://schemas.microsoft.com/office/powerpoint/2010/main" val="266212616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5064</TotalTime>
  <Words>227</Words>
  <Application>Microsoft Office PowerPoint</Application>
  <PresentationFormat>On-screen Show (4:3)</PresentationFormat>
  <Paragraphs>48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Default Design</vt:lpstr>
      <vt:lpstr>Psychology 105 Advanced Research Methods</vt:lpstr>
      <vt:lpstr>The Plan for Today</vt:lpstr>
      <vt:lpstr>More interesting ANOVA questions</vt:lpstr>
      <vt:lpstr>ANOVA as regression</vt:lpstr>
      <vt:lpstr>ANOVA coding</vt:lpstr>
      <vt:lpstr>Effects Coding</vt:lpstr>
      <vt:lpstr>Effects Coding</vt:lpstr>
      <vt:lpstr>Bayesian ANOVA</vt:lpstr>
      <vt:lpstr>Next time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54</cp:revision>
  <cp:lastPrinted>2021-04-20T17:56:12Z</cp:lastPrinted>
  <dcterms:created xsi:type="dcterms:W3CDTF">2007-01-07T21:57:11Z</dcterms:created>
  <dcterms:modified xsi:type="dcterms:W3CDTF">2021-04-20T19:38:13Z</dcterms:modified>
</cp:coreProperties>
</file>