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7" r:id="rId2"/>
    <p:sldId id="268" r:id="rId3"/>
    <p:sldId id="260" r:id="rId4"/>
    <p:sldId id="261" r:id="rId5"/>
    <p:sldId id="262" r:id="rId6"/>
    <p:sldId id="263" r:id="rId7"/>
    <p:sldId id="266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B072D1-414E-4076-B274-7117FA1B0F8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4E8F31-D7E2-4FB3-BD0A-DF8A1E83D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2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BA6DCE-647B-481B-A5AB-3EA1F398F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535480" y="8977804"/>
            <a:ext cx="3470771" cy="471920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4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F4CBA-7314-43CB-A37A-0267E896C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9F5DA-9E2B-4648-B114-8CD3377D17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651E-A4EE-431D-AACF-DF07718C7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FED9F8-6421-49CE-BD85-DF917EEA0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66BC9A-87D4-4078-9AA2-2E6544162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9A3519-D472-4E1F-96CF-2A62AA766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27E1-6451-4F07-BCEA-89493AB1B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504C4-E2C6-45D3-9881-E1C8E5287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FFBF6-196D-44DE-93D4-CDCB33321B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CFEA3-83C4-4DB7-BC39-BB42F1FD5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7FB8-6D1B-4C67-B743-7ACAA5A63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F525-A3D7-453F-901B-92F6E5726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EFD23-915B-4817-AF28-EA5B2F2DD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46A08-9B86-4818-A35B-C544485EC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AEB3F4-548D-4463-8CA8-742FB8E3C0E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/>
              <a:t>April 15, </a:t>
            </a:r>
            <a:r>
              <a:rPr lang="en-US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421243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ANOVA: the Traditional Approach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multiple testing problem</a:t>
            </a:r>
          </a:p>
          <a:p>
            <a:pPr>
              <a:lnSpc>
                <a:spcPct val="90000"/>
              </a:lnSpc>
            </a:pPr>
            <a:r>
              <a:rPr lang="en-US" dirty="0"/>
              <a:t>A way out: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first, ask if </a:t>
            </a:r>
            <a:r>
              <a:rPr lang="en-US" i="1" dirty="0"/>
              <a:t>any </a:t>
            </a:r>
            <a:r>
              <a:rPr lang="en-US" dirty="0"/>
              <a:t>means differ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then</a:t>
            </a:r>
            <a:r>
              <a:rPr lang="en-US" dirty="0"/>
              <a:t> worry about which means differ</a:t>
            </a:r>
          </a:p>
        </p:txBody>
      </p:sp>
    </p:spTree>
    <p:extLst>
      <p:ext uri="{BB962C8B-B14F-4D97-AF65-F5344CB8AC3E}">
        <p14:creationId xmlns:p14="http://schemas.microsoft.com/office/powerpoint/2010/main" val="1635207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ANOVA works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Logic: develop two ways of estimating variance:</a:t>
            </a:r>
          </a:p>
          <a:p>
            <a:pPr lvl="1"/>
            <a:r>
              <a:rPr lang="en-US" dirty="0"/>
              <a:t>one that always makes sense (given some assumptions)</a:t>
            </a:r>
          </a:p>
          <a:p>
            <a:pPr lvl="1"/>
            <a:r>
              <a:rPr lang="en-US" dirty="0"/>
              <a:t>one that depends on the null hypothesis</a:t>
            </a:r>
          </a:p>
          <a:p>
            <a:r>
              <a:rPr lang="en-US" dirty="0"/>
              <a:t>Analogue of the pooled variance estimate</a:t>
            </a:r>
          </a:p>
          <a:p>
            <a:r>
              <a:rPr lang="en-US" dirty="0"/>
              <a:t>Variance estimate based on the Central Limit Theorem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Analogue of the pooled </a:t>
            </a:r>
            <a:br>
              <a:rPr lang="en-US" sz="4000" dirty="0"/>
            </a:br>
            <a:r>
              <a:rPr lang="en-US" sz="4000" dirty="0"/>
              <a:t>variance estimate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 dirty="0"/>
              <a:t>When we dealt with the </a:t>
            </a:r>
            <a:r>
              <a:rPr lang="en-US" sz="2800" i="1" dirty="0"/>
              <a:t>t</a:t>
            </a:r>
            <a:r>
              <a:rPr lang="en-US" sz="2800" dirty="0"/>
              <a:t> test, we pooled variance using a weighted average of the variance estimate in each group.</a:t>
            </a:r>
          </a:p>
          <a:p>
            <a:r>
              <a:rPr lang="en-US" sz="2800" dirty="0"/>
              <a:t>This is easily modified to accommodate more than two groups:</a:t>
            </a:r>
          </a:p>
          <a:p>
            <a:pPr>
              <a:buFontTx/>
              <a:buNone/>
            </a:pPr>
            <a:endParaRPr lang="en-US" sz="2800" dirty="0"/>
          </a:p>
        </p:txBody>
      </p:sp>
      <p:graphicFrame>
        <p:nvGraphicFramePr>
          <p:cNvPr id="18534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2672043"/>
              </p:ext>
            </p:extLst>
          </p:nvPr>
        </p:nvGraphicFramePr>
        <p:xfrm>
          <a:off x="2463800" y="4165600"/>
          <a:ext cx="353060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8" name="Equation" r:id="rId3" imgW="1993680" imgH="558720" progId="Equation.3">
                  <p:embed/>
                </p:oleObj>
              </mc:Choice>
              <mc:Fallback>
                <p:oleObj name="Equation" r:id="rId3" imgW="1993680" imgH="558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165600"/>
                        <a:ext cx="3530600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estimate based on the Central Limit Theorem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dirty="0"/>
              <a:t>The CLT says that</a:t>
            </a:r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we substitute sample estimates and do a little algebra, this becomes</a:t>
            </a:r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18739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84790604"/>
              </p:ext>
            </p:extLst>
          </p:nvPr>
        </p:nvGraphicFramePr>
        <p:xfrm>
          <a:off x="2819400" y="2082800"/>
          <a:ext cx="20574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7" name="Equation" r:id="rId3" imgW="660240" imgH="419040" progId="Equation.3">
                  <p:embed/>
                </p:oleObj>
              </mc:Choice>
              <mc:Fallback>
                <p:oleObj name="Equation" r:id="rId3" imgW="66024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82800"/>
                        <a:ext cx="2057400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8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525641009"/>
              </p:ext>
            </p:extLst>
          </p:nvPr>
        </p:nvGraphicFramePr>
        <p:xfrm>
          <a:off x="2819400" y="4775200"/>
          <a:ext cx="20605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8" name="Equation" r:id="rId5" imgW="698400" imgH="241200" progId="Equation.3">
                  <p:embed/>
                </p:oleObj>
              </mc:Choice>
              <mc:Fallback>
                <p:oleObj name="Equation" r:id="rId5" imgW="69840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775200"/>
                        <a:ext cx="20605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estimate based on the Central Limit Theorem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That idea leads to</a:t>
            </a:r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19046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04623970"/>
              </p:ext>
            </p:extLst>
          </p:nvPr>
        </p:nvGraphicFramePr>
        <p:xfrm>
          <a:off x="1854200" y="2416175"/>
          <a:ext cx="398621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8" name="Equation" r:id="rId3" imgW="2057400" imgH="469800" progId="Equation.3">
                  <p:embed/>
                </p:oleObj>
              </mc:Choice>
              <mc:Fallback>
                <p:oleObj name="Equation" r:id="rId3" imgW="205740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416175"/>
                        <a:ext cx="3986213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the ANOVA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Independence between groups</a:t>
            </a:r>
          </a:p>
          <a:p>
            <a:r>
              <a:rPr lang="en-US" dirty="0"/>
              <a:t>Independence within groups</a:t>
            </a:r>
          </a:p>
          <a:p>
            <a:r>
              <a:rPr lang="en-US" dirty="0" err="1"/>
              <a:t>Homoscedastic</a:t>
            </a:r>
            <a:r>
              <a:rPr lang="en-US" dirty="0"/>
              <a:t> populations</a:t>
            </a:r>
          </a:p>
          <a:p>
            <a:r>
              <a:rPr lang="en-US" dirty="0"/>
              <a:t>Normal populations</a:t>
            </a:r>
          </a:p>
          <a:p>
            <a:r>
              <a:rPr lang="en-US"/>
              <a:t>In other words, the assumptions are identical to those of the </a:t>
            </a:r>
            <a:r>
              <a:rPr lang="en-US" i="1"/>
              <a:t>t</a:t>
            </a:r>
            <a:r>
              <a:rPr lang="en-US"/>
              <a:t> test, generalized to more than two groups.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4901</TotalTime>
  <Words>187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Default Design</vt:lpstr>
      <vt:lpstr>Equation</vt:lpstr>
      <vt:lpstr>Psychology 105  Advanced Research Methods</vt:lpstr>
      <vt:lpstr>ANOVA: the Traditional Approach</vt:lpstr>
      <vt:lpstr>How ANOVA works</vt:lpstr>
      <vt:lpstr>Analogue of the pooled  variance estimate</vt:lpstr>
      <vt:lpstr>Variance estimate based on the Central Limit Theorem</vt:lpstr>
      <vt:lpstr>Variance estimate based on the Central Limit Theorem</vt:lpstr>
      <vt:lpstr>Assumptions of the ANOVA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50</cp:revision>
  <cp:lastPrinted>2021-04-15T16:56:53Z</cp:lastPrinted>
  <dcterms:created xsi:type="dcterms:W3CDTF">2007-01-07T21:57:11Z</dcterms:created>
  <dcterms:modified xsi:type="dcterms:W3CDTF">2021-04-15T17:52:22Z</dcterms:modified>
</cp:coreProperties>
</file>