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35" r:id="rId2"/>
    <p:sldId id="336" r:id="rId3"/>
    <p:sldId id="302" r:id="rId4"/>
    <p:sldId id="334" r:id="rId5"/>
    <p:sldId id="313" r:id="rId6"/>
    <p:sldId id="314" r:id="rId7"/>
    <p:sldId id="309" r:id="rId8"/>
    <p:sldId id="310" r:id="rId9"/>
    <p:sldId id="311" r:id="rId10"/>
    <p:sldId id="315" r:id="rId11"/>
    <p:sldId id="316" r:id="rId12"/>
    <p:sldId id="303" r:id="rId13"/>
    <p:sldId id="304" r:id="rId14"/>
    <p:sldId id="305" r:id="rId15"/>
    <p:sldId id="317" r:id="rId16"/>
    <p:sldId id="318" r:id="rId17"/>
    <p:sldId id="319" r:id="rId1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2" autoAdjust="0"/>
  </p:normalViewPr>
  <p:slideViewPr>
    <p:cSldViewPr>
      <p:cViewPr varScale="1">
        <p:scale>
          <a:sx n="47" d="100"/>
          <a:sy n="47" d="100"/>
        </p:scale>
        <p:origin x="1186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F7C98682-EAE7-46F5-B294-D95BAC95D298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A122C50B-91B4-4C28-B10C-BDCBB7644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507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9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9788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9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293F17E-D13B-4F3E-9F2C-377B2605A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6442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436882" y="8830627"/>
            <a:ext cx="3395319" cy="464184"/>
          </a:xfrm>
          <a:prstGeom prst="rect">
            <a:avLst/>
          </a:prstGeom>
          <a:ln/>
        </p:spPr>
        <p:txBody>
          <a:bodyPr/>
          <a:lstStyle/>
          <a:p>
            <a:fld id="{68340A8F-1A59-446F-B3AA-041DAF73C76E}" type="slidenum">
              <a:rPr lang="en-US"/>
              <a:pPr/>
              <a:t>1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484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93BA92-9B7A-49CF-97D5-CFD0C6EF5CB8}" type="slidenum">
              <a:rPr lang="en-US"/>
              <a:pPr/>
              <a:t>3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0726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83C558-0F62-4C84-9D79-DA51AD23EE58}" type="slidenum">
              <a:rPr lang="en-US"/>
              <a:pPr/>
              <a:t>12</a:t>
            </a:fld>
            <a:endParaRPr 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873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B005CC-2296-4B91-BF39-A679E67C7BFB}" type="slidenum">
              <a:rPr lang="en-US"/>
              <a:pPr/>
              <a:t>13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1686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1A3171-E224-415E-BB85-098A612DFEB4}" type="slidenum">
              <a:rPr lang="en-US"/>
              <a:pPr/>
              <a:t>14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655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DC2EFE-2DEE-448F-90AF-A65B6D2597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7334F-23D1-49AF-81ED-36B4448510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8C53E-85C3-42C3-AE14-AF8482E5DA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B0222-CB45-40EB-8255-282C737E43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D57D8-9928-4FDE-868A-E8EAEE774D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3327E9-BDAB-4446-93EC-8C8FDDA092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B29C8-F562-4F56-894B-37E8DC1DC2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C4BAD-F4D0-4DE7-B1AE-353B0CF175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B6D0F-43E8-4030-9179-B3AE823F5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731E8-AAE6-40F2-8D47-7D7EB618B8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BDEC9-3987-4FC1-B6EE-641FE46C6E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63DF90-B5F7-40E7-A0E5-5FB546628B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B12AC07-F40A-4C30-8910-E368964B7C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105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Advanced Research Methods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April 6, 2021</a:t>
            </a:r>
          </a:p>
        </p:txBody>
      </p:sp>
    </p:spTree>
    <p:extLst>
      <p:ext uri="{BB962C8B-B14F-4D97-AF65-F5344CB8AC3E}">
        <p14:creationId xmlns:p14="http://schemas.microsoft.com/office/powerpoint/2010/main" val="1408616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3813" y="252413"/>
            <a:ext cx="9191626" cy="635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3813" y="252413"/>
            <a:ext cx="9191626" cy="635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Added variable plots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In order to find what is unique about the relationship between a particular predictor (</a:t>
            </a:r>
            <a:r>
              <a:rPr lang="en-US" i="1" dirty="0"/>
              <a:t>X</a:t>
            </a:r>
            <a:r>
              <a:rPr lang="en-US" i="1" baseline="-25000" dirty="0"/>
              <a:t>1</a:t>
            </a:r>
            <a:r>
              <a:rPr lang="en-US" dirty="0"/>
              <a:t>) and </a:t>
            </a:r>
            <a:r>
              <a:rPr lang="en-US" i="1" dirty="0"/>
              <a:t>Y</a:t>
            </a:r>
            <a:endParaRPr lang="en-US" dirty="0"/>
          </a:p>
          <a:p>
            <a:pPr lvl="1" eaLnBrk="1" hangingPunct="1"/>
            <a:r>
              <a:rPr lang="en-US" dirty="0"/>
              <a:t>Isolate the part of </a:t>
            </a:r>
            <a:r>
              <a:rPr lang="en-US" i="1" dirty="0"/>
              <a:t>Y</a:t>
            </a:r>
            <a:r>
              <a:rPr lang="en-US" dirty="0"/>
              <a:t> that cannot be described by other predictors</a:t>
            </a:r>
          </a:p>
          <a:p>
            <a:pPr lvl="1" eaLnBrk="1" hangingPunct="1"/>
            <a:r>
              <a:rPr lang="en-US" dirty="0"/>
              <a:t>Isolate the part of </a:t>
            </a:r>
            <a:r>
              <a:rPr lang="en-US" i="1" dirty="0"/>
              <a:t>X</a:t>
            </a:r>
            <a:r>
              <a:rPr lang="en-US" i="1" baseline="-25000" dirty="0"/>
              <a:t>1 </a:t>
            </a:r>
            <a:r>
              <a:rPr lang="en-US" dirty="0"/>
              <a:t>that cannot be described by other predictors</a:t>
            </a:r>
          </a:p>
          <a:p>
            <a:pPr lvl="1" eaLnBrk="1" hangingPunct="1"/>
            <a:r>
              <a:rPr lang="en-US" dirty="0"/>
              <a:t>Examine the relationship</a:t>
            </a:r>
            <a:endParaRPr lang="en-US" i="1" baseline="-25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Added variable plots (cont.)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What part of </a:t>
            </a:r>
            <a:r>
              <a:rPr lang="en-US" i="1"/>
              <a:t>Neuroticism</a:t>
            </a:r>
            <a:r>
              <a:rPr lang="en-US"/>
              <a:t> cannot be predicted by </a:t>
            </a:r>
            <a:r>
              <a:rPr lang="en-US" i="1"/>
              <a:t>Depression</a:t>
            </a:r>
            <a:r>
              <a:rPr lang="en-US"/>
              <a:t>?  </a:t>
            </a:r>
          </a:p>
          <a:p>
            <a:pPr eaLnBrk="1" hangingPunct="1"/>
            <a:r>
              <a:rPr lang="en-US"/>
              <a:t>The residuals from the regression of </a:t>
            </a:r>
            <a:r>
              <a:rPr lang="en-US" i="1"/>
              <a:t>Neuroticism</a:t>
            </a:r>
            <a:r>
              <a:rPr lang="en-US"/>
              <a:t> on </a:t>
            </a:r>
            <a:r>
              <a:rPr lang="en-US" i="1"/>
              <a:t>Depression.</a:t>
            </a:r>
          </a:p>
          <a:p>
            <a:pPr eaLnBrk="1" hangingPunct="1"/>
            <a:r>
              <a:rPr lang="en-US"/>
              <a:t>What part of </a:t>
            </a:r>
            <a:r>
              <a:rPr lang="en-US" i="1"/>
              <a:t>Agreeability</a:t>
            </a:r>
            <a:r>
              <a:rPr lang="en-US"/>
              <a:t> cannot be predicted by </a:t>
            </a:r>
            <a:r>
              <a:rPr lang="en-US" i="1"/>
              <a:t>Depression</a:t>
            </a:r>
            <a:r>
              <a:rPr lang="en-US"/>
              <a:t>?  </a:t>
            </a:r>
          </a:p>
          <a:p>
            <a:pPr eaLnBrk="1" hangingPunct="1"/>
            <a:r>
              <a:rPr lang="en-US"/>
              <a:t>The residuals from the regression of </a:t>
            </a:r>
            <a:r>
              <a:rPr lang="en-US" i="1"/>
              <a:t>Agreeability </a:t>
            </a:r>
            <a:r>
              <a:rPr lang="en-US"/>
              <a:t>on </a:t>
            </a:r>
            <a:r>
              <a:rPr lang="en-US" i="1"/>
              <a:t>Depression.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Added variable plots (cont.)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The added variable plot looks at the relationship between those two sets of residuals.</a:t>
            </a:r>
          </a:p>
          <a:p>
            <a:pPr eaLnBrk="1" hangingPunct="1"/>
            <a:r>
              <a:rPr lang="en-US" dirty="0"/>
              <a:t>So does multiple regression.</a:t>
            </a:r>
          </a:p>
          <a:p>
            <a:pPr eaLnBrk="1" hangingPunct="1"/>
            <a:r>
              <a:rPr lang="en-US" dirty="0"/>
              <a:t>Doing AV plots in </a:t>
            </a:r>
            <a:r>
              <a:rPr lang="en-US" i="1" dirty="0"/>
              <a:t>R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Interpretation of multiple regression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Multiple regression, just like simple regression, is a model for the conditional mean.</a:t>
            </a:r>
          </a:p>
          <a:p>
            <a:pPr eaLnBrk="1" hangingPunct="1"/>
            <a:r>
              <a:rPr lang="en-US"/>
              <a:t>A slope in multiple regression represents change in conditional mean associated with a one-unit change in the predictor…</a:t>
            </a:r>
          </a:p>
          <a:p>
            <a:pPr eaLnBrk="1" hangingPunct="1"/>
            <a:r>
              <a:rPr lang="en-US"/>
              <a:t>…while holding constant the other predictors.</a:t>
            </a:r>
          </a:p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5422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Interpretation of multiple regression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The added variable plot gives us a way of understanding what it means to “hold constant” some variables.</a:t>
            </a:r>
          </a:p>
          <a:p>
            <a:pPr eaLnBrk="1" hangingPunct="1"/>
            <a:r>
              <a:rPr lang="en-US"/>
              <a:t>In multiple regression, we look at the predictive ability of each independent variable…</a:t>
            </a:r>
          </a:p>
          <a:p>
            <a:pPr eaLnBrk="1" hangingPunct="1"/>
            <a:r>
              <a:rPr lang="en-US"/>
              <a:t>…after quite literally removing the effects of the other variables.</a:t>
            </a:r>
          </a:p>
        </p:txBody>
      </p:sp>
    </p:spTree>
    <p:extLst>
      <p:ext uri="{BB962C8B-B14F-4D97-AF65-F5344CB8AC3E}">
        <p14:creationId xmlns:p14="http://schemas.microsoft.com/office/powerpoint/2010/main" val="4093850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 for inference in multiple regression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relationships between predictors and the dependent variable must be linear.</a:t>
            </a:r>
          </a:p>
          <a:p>
            <a:r>
              <a:rPr lang="en-US" dirty="0"/>
              <a:t>The errors must be independent.</a:t>
            </a:r>
          </a:p>
          <a:p>
            <a:r>
              <a:rPr lang="en-US" dirty="0"/>
              <a:t>The errors must be </a:t>
            </a:r>
            <a:r>
              <a:rPr lang="en-US" dirty="0" err="1"/>
              <a:t>homoscedastic</a:t>
            </a:r>
            <a:r>
              <a:rPr lang="en-US" dirty="0"/>
              <a:t>.</a:t>
            </a:r>
          </a:p>
          <a:p>
            <a:r>
              <a:rPr lang="en-US" dirty="0"/>
              <a:t>The errors must be normally distributed.</a:t>
            </a:r>
          </a:p>
          <a:p>
            <a:r>
              <a:rPr lang="en-US" dirty="0"/>
              <a:t>In other words, the assumptions for multiple regression </a:t>
            </a:r>
            <a:r>
              <a:rPr lang="en-US"/>
              <a:t>are essentially the </a:t>
            </a:r>
            <a:r>
              <a:rPr lang="en-US" dirty="0"/>
              <a:t>same as for simple regression.</a:t>
            </a:r>
          </a:p>
        </p:txBody>
      </p:sp>
    </p:spTree>
    <p:extLst>
      <p:ext uri="{BB962C8B-B14F-4D97-AF65-F5344CB8AC3E}">
        <p14:creationId xmlns:p14="http://schemas.microsoft.com/office/powerpoint/2010/main" val="4250589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51776-6DE0-46CD-919F-BFB053C19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 for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6A833-D17B-46D1-ADA1-561289AA7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Introducing multiple regression</a:t>
            </a:r>
          </a:p>
          <a:p>
            <a:r>
              <a:rPr lang="en-US" dirty="0"/>
              <a:t>Sample data set:  </a:t>
            </a:r>
          </a:p>
          <a:p>
            <a:pPr lvl="1"/>
            <a:r>
              <a:rPr lang="en-US" dirty="0"/>
              <a:t>Outcome = “big five” neuroticism score</a:t>
            </a:r>
          </a:p>
          <a:p>
            <a:pPr lvl="1"/>
            <a:r>
              <a:rPr lang="en-US" dirty="0"/>
              <a:t>Predictors:  depression score, “big five” agreeableness score</a:t>
            </a:r>
          </a:p>
          <a:p>
            <a:r>
              <a:rPr lang="en-US" dirty="0"/>
              <a:t>Can we understand the conditional mean of neuroticism as a function of depression and agreeableness?</a:t>
            </a:r>
          </a:p>
        </p:txBody>
      </p:sp>
    </p:spTree>
    <p:extLst>
      <p:ext uri="{BB962C8B-B14F-4D97-AF65-F5344CB8AC3E}">
        <p14:creationId xmlns:p14="http://schemas.microsoft.com/office/powerpoint/2010/main" val="877611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Introducing multiple linear regression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eaLnBrk="1" hangingPunct="1"/>
            <a:r>
              <a:rPr lang="en-US" sz="2800" dirty="0"/>
              <a:t>Multiple regression has more than one predictor on the right hand side of the equation.</a:t>
            </a:r>
          </a:p>
          <a:p>
            <a:pPr eaLnBrk="1" hangingPunct="1"/>
            <a:r>
              <a:rPr lang="en-US" sz="2800" dirty="0"/>
              <a:t>Example:</a:t>
            </a:r>
          </a:p>
          <a:p>
            <a:pPr eaLnBrk="1" hangingPunct="1"/>
            <a:endParaRPr lang="en-US" sz="2800" dirty="0"/>
          </a:p>
          <a:p>
            <a:pPr eaLnBrk="1" hangingPunct="1"/>
            <a:endParaRPr lang="en-US" sz="2800" dirty="0"/>
          </a:p>
        </p:txBody>
      </p:sp>
      <p:graphicFrame>
        <p:nvGraphicFramePr>
          <p:cNvPr id="156676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447800" y="3429000"/>
          <a:ext cx="6497638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4" imgW="2145960" imgH="457200" progId="Equation.3">
                  <p:embed/>
                </p:oleObj>
              </mc:Choice>
              <mc:Fallback>
                <p:oleObj name="Equation" r:id="rId4" imgW="214596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429000"/>
                        <a:ext cx="6497638" cy="1384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159BE-5AA4-424B-AE89-2451A429F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it mean?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3C24E0-724E-41F9-A52A-42F5E9918B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Simple regression posits that the conditional mean is a linear function of the predictor.</a:t>
            </a:r>
          </a:p>
          <a:p>
            <a:r>
              <a:rPr lang="en-US" dirty="0"/>
              <a:t>Regression with two predictors posits that the conditional mean is a </a:t>
            </a:r>
            <a:r>
              <a:rPr lang="en-US" i="1" dirty="0"/>
              <a:t>plane </a:t>
            </a:r>
            <a:r>
              <a:rPr lang="en-US" dirty="0"/>
              <a:t>function of the predictors.</a:t>
            </a:r>
          </a:p>
          <a:p>
            <a:r>
              <a:rPr lang="en-US" dirty="0"/>
              <a:t>Three predictors?  A plane that changes over time.</a:t>
            </a:r>
          </a:p>
          <a:p>
            <a:r>
              <a:rPr lang="en-US" dirty="0"/>
              <a:t>More?  </a:t>
            </a:r>
            <a:r>
              <a:rPr lang="en-US" i="1" dirty="0"/>
              <a:t>p</a:t>
            </a:r>
            <a:r>
              <a:rPr lang="en-US"/>
              <a:t>-dimensional </a:t>
            </a:r>
            <a:r>
              <a:rPr lang="en-US" dirty="0"/>
              <a:t>hyperplane.</a:t>
            </a:r>
          </a:p>
        </p:txBody>
      </p:sp>
    </p:spTree>
    <p:extLst>
      <p:ext uri="{BB962C8B-B14F-4D97-AF65-F5344CB8AC3E}">
        <p14:creationId xmlns:p14="http://schemas.microsoft.com/office/powerpoint/2010/main" val="3617699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When is multiple regression like simple regression?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Illustration with artificial data</a:t>
            </a:r>
          </a:p>
          <a:p>
            <a:pPr eaLnBrk="1" hangingPunct="1"/>
            <a:r>
              <a:rPr lang="en-US" dirty="0"/>
              <a:t>The simple regression slope is identical to the multiple regression slope only when the predictors are perfectly uncorrelated.</a:t>
            </a:r>
          </a:p>
          <a:p>
            <a:pPr eaLnBrk="1" hangingPunct="1"/>
            <a:r>
              <a:rPr lang="en-US" dirty="0"/>
              <a:t>That won’t happen except by design.</a:t>
            </a:r>
          </a:p>
          <a:p>
            <a:pPr eaLnBrk="1" hangingPunct="1"/>
            <a:r>
              <a:rPr lang="en-US" dirty="0"/>
              <a:t>Here’s why: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3813" y="252413"/>
            <a:ext cx="9191626" cy="635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mr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" y="385763"/>
            <a:ext cx="7915275" cy="608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5" descr="mr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763" y="538163"/>
            <a:ext cx="7915275" cy="608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950" y="385763"/>
            <a:ext cx="7913688" cy="608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23813" y="252413"/>
            <a:ext cx="9191626" cy="635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r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9113" y="209550"/>
            <a:ext cx="8105775" cy="643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0700" y="209550"/>
            <a:ext cx="8104188" cy="644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23813" y="252413"/>
            <a:ext cx="9191626" cy="635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mr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9113" y="209550"/>
            <a:ext cx="8105775" cy="643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0"/>
            <a:ext cx="8104188" cy="644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23813" y="252413"/>
            <a:ext cx="9191626" cy="635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4842</TotalTime>
  <Words>452</Words>
  <Application>Microsoft Office PowerPoint</Application>
  <PresentationFormat>On-screen Show (4:3)</PresentationFormat>
  <Paragraphs>55</Paragraphs>
  <Slides>17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Default Design</vt:lpstr>
      <vt:lpstr>Equation</vt:lpstr>
      <vt:lpstr>Psychology 105  Advanced Research Methods</vt:lpstr>
      <vt:lpstr>The plan for today</vt:lpstr>
      <vt:lpstr>Introducing multiple linear regression</vt:lpstr>
      <vt:lpstr>What does it mean?</vt:lpstr>
      <vt:lpstr>When is multiple regression like simple regression?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Added variable plots</vt:lpstr>
      <vt:lpstr>Added variable plots (cont.)</vt:lpstr>
      <vt:lpstr>Added variable plots (cont.)</vt:lpstr>
      <vt:lpstr>Interpretation of multiple regression</vt:lpstr>
      <vt:lpstr>Interpretation of multiple regression</vt:lpstr>
      <vt:lpstr>Assumptions for inference in multiple regression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53</cp:revision>
  <cp:lastPrinted>2021-04-06T17:32:57Z</cp:lastPrinted>
  <dcterms:created xsi:type="dcterms:W3CDTF">2007-01-07T21:57:11Z</dcterms:created>
  <dcterms:modified xsi:type="dcterms:W3CDTF">2021-04-06T17:54:23Z</dcterms:modified>
</cp:coreProperties>
</file>