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2"/>
  </p:notesMasterIdLst>
  <p:handoutMasterIdLst>
    <p:handoutMasterId r:id="rId23"/>
  </p:handoutMasterIdLst>
  <p:sldIdLst>
    <p:sldId id="269" r:id="rId15"/>
    <p:sldId id="270" r:id="rId16"/>
    <p:sldId id="272" r:id="rId17"/>
    <p:sldId id="265" r:id="rId18"/>
    <p:sldId id="266" r:id="rId19"/>
    <p:sldId id="267" r:id="rId20"/>
    <p:sldId id="268" r:id="rId21"/>
  </p:sldIdLst>
  <p:sldSz cx="9144000" cy="6858000" type="screen4x3"/>
  <p:notesSz cx="6881813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609" y="0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F80AB-DD89-4066-8B3D-5933E6FC69D8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609" y="8830627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047E6-2977-4F2C-B0ED-F509766745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19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4338" y="-11993563"/>
            <a:ext cx="16910051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88182" y="4416109"/>
            <a:ext cx="548511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3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355499" y="8830627"/>
            <a:ext cx="333304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93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4338" y="-11993563"/>
            <a:ext cx="16911638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1" y="4416108"/>
            <a:ext cx="5486682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56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4338" y="-11993563"/>
            <a:ext cx="16911638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1" y="4416108"/>
            <a:ext cx="5486682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7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4338" y="-11993563"/>
            <a:ext cx="16911638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1" y="4416108"/>
            <a:ext cx="5486682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51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384338" y="-11993563"/>
            <a:ext cx="16911638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8181" y="4416108"/>
            <a:ext cx="5486682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6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26DECD-11C9-45E1-896E-B3EB426D6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4C4003-6ACF-4060-BE43-0FB95387F8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E084F4-77E9-42F0-B3A7-9158EF81A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D784-3251-4055-A885-6C60D4D9A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10D74-EB46-47A7-BB1C-E880987E5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980B95-73F5-4C55-9DC9-D243C7B2E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CD8AFC-F2B0-40C3-A9B4-46D4FD3F6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F357E56-C543-4E9A-9CF4-CD42B18C5E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4BD21C2-A9DC-4031-AC1E-4D3337D0C9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05D88D-C9EF-4E8E-9B05-E6C554A62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8DE30A-4D00-41CC-A16C-5C01A2F404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0D0405-F5AF-44C9-A513-2FFB75F8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CBA20D-F99B-4A23-B77F-C4CD83521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7F7224-2A46-4627-B0EB-0A0965C7A7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9B139E-5751-4972-94C9-DE4BF126B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759772B-10DF-4653-8B14-863D8A2968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6941E-FC2B-42C3-B176-B3D040D29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18AB4D-3A76-4D6F-8D8E-57B714F37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731ADF-9731-4EE4-BD21-9B0AD8189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8E316F-5952-4618-834D-83DEEC14F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634A4D-CBF1-45D9-B229-6DCC38CBB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659E9C-4D54-48B0-833B-8B8E9312B7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52ED19-9847-46E1-ADE0-EDABCBB897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D26395-E9B5-4C4B-9BB5-4E8B5E1EC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421975-9455-4802-B7D4-ED7CCDFFBC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4B48AC-A2D2-451D-94C0-3142139F60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0501D-D668-4512-B665-95ABCA196B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40CA3-25CB-43E6-9016-36AD93895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71368A-0861-4EDE-8EAB-81C141B5D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3037BA-EAAF-4BB6-ADDA-EF438879B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E467F5-86CC-48E0-A602-0441245D96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87AB7F-7534-499E-B6D0-FF4D61C8A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9DA865-CAC1-4FCF-BA84-E80A6714D0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17521D-8E87-4F3D-880E-148E2EB5C3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CDE733-3A5D-40BD-949B-CDA127641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EAC524-4B11-4CA4-A8AD-FA1CD64CE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B4D0DAF-BF01-4F4C-8546-F80C2556F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A06E61-15B4-438D-9D8A-8707BA1DD2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41A69C-F1FF-4B05-87A9-080232D69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857D0B-419B-4D9E-A15B-489117B01A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45A3D-78AB-40C3-A6F9-A117D37F8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076FF0-4F3D-4480-A390-E2E302767A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B4BE1D-9DD0-4927-8D7A-0ADD89373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163F2C-6738-4615-B32D-E76D75C83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64D833-E33E-49A4-81E4-7562951003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501499-46E8-403A-970B-674A6704A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8566E9-9CC8-4C64-9D30-5D6A2BBA9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66FE7E-1C65-4E3E-B802-DFD3B5337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221211-CEF4-4283-9A9D-B1B3B1922C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21889D-3EF6-4521-B68C-51BEEEDED3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C402E5-52C7-4DE4-B1E4-5438B7EF1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681EBB-7137-47AC-9FAE-7A633E820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9C5193-3941-44A2-ABA7-D136D4C35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0FE3B1-301E-4E96-89A9-4D975DA53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F4FB2E-D92F-4D3A-B785-51694DF26B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29F76E-4123-4E5D-8FBD-1EAB18F77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B11737-4D56-44B3-B066-3623D8979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E7CC59-7276-4854-8C7C-833FCCD31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E0345D-B915-4B9C-BECF-6D162D1BE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921646-DE8A-4F84-A2ED-DAECE72590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A4FF59-F6A0-4A3D-9A27-BDF1F125CB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CEB974-1FA0-4183-9A8B-E5F1C603FA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40F8A5B-9709-4CE1-B563-29A8ACC90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CA1F1D-2F52-466D-8442-4E0474F71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30701A-9638-4635-93F1-259044E58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A20111-EAF8-461C-934A-45E846472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CF2EF3-14AA-4787-99B6-C315120C7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68FCFB-146D-4591-A163-F8D1FA9563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56501-2156-495C-8C47-FADFE13A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CAA603-1432-4AF0-8CA5-7058F56FFD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06558A-6060-4472-BB95-489067813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3C73426-C453-45E3-8FD2-B4C3C8D5D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B5657CA-4DF6-4AAD-94BF-992E5F1095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24C5B8-6C8D-4F48-A349-C93DE27EE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564538-61C7-4D0F-8694-1522994201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CB0F1A-DA0E-4616-87AF-8532A3362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850719-8518-45CE-B52A-A1DCF05A6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A4E339-A3F3-470D-86D1-CC820D8CD4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802875-5F21-4A96-872F-560DDF898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945932-203C-4026-9F95-45004862D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21C888-AAE0-49A0-B9A7-73F66F0F3A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E65AC3-93F2-4440-8ECD-2601ED1C0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54625A-3CD3-438C-9D0D-5EB12BD84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23AC5C-BC1C-4ABB-95A1-E45D3A789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62DC22-6495-430C-BCCD-6E15BA9196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64E54A-FF85-4181-A9A0-44BE639C7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16E45A-E457-4883-86BB-3978EC6484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359B7D-D5A7-418E-9600-7913C239D6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4944624-EF1A-4E38-A96F-9B470870D1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76CB76-22D5-4103-AFB6-B494F5F767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942925-F5A2-4A0A-BA99-A8492D1660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E6BEA6-FF23-4904-96DC-C575EE4A37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FAAC69A-0E8E-4544-99BE-873CC7CD8A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70630A-65C0-4DEC-8180-26E149B204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79564D-3D3E-429B-84D1-A01376A44F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D443BE-587D-4C2B-823A-3DED2553E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D98C3E-6363-42D0-9F93-97465B6FC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044CC1-63E1-407C-BA83-87554BA87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0B740DF-E379-4647-AD0F-144D2C012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99708C0-5619-4011-B831-2A5BD03AE9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5697BA4-702C-40C6-A29D-A101495CA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D449DB-D0A1-4413-90E4-0FB3F1D82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E94A5E2-3993-4B0F-9E8B-9A9F74EE90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E551B-659C-4DB4-AF7E-1187EFF7A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701437-B499-4D3A-871E-359E8BDC25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72DAF3-3403-42D1-A518-1EF2A4C5DF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42F0B2-C52E-412D-8E10-680B9D8BD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011952-26CE-474A-9485-D71487A63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D496CA-F332-4705-A858-9760EBC97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EB5AF14-3841-42FA-909D-254036F46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973601-EB2D-4751-B709-E4BB03E5DD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60B6CA-9B92-4938-998E-E473F0B30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9EFC8A-2A16-43C4-AA40-6D5C1B02D3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8622D6-B4A7-438A-BDB4-C67DE7301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FFE3EB-58BC-429E-81E9-972D6AE2C5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4F09D8-4950-4DAD-AF0F-6272F4659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A7B791-690F-45A4-AC2A-FACC42F5B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015857-2E0D-4E8C-8669-2AE8EF27A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8FF43A-907E-4E78-B8CB-539446090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F1C388-3AF5-40C5-9698-57184E9C5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650B0C-5CBD-4B6C-A74A-E0ACE5A6E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771C42-29C7-4399-91BA-D3863DA99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FF181C-C723-47AA-A7CC-925F98566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C436ED-D26A-408A-A4D2-E11365C00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CB2C50-B88E-4A63-931F-B72FFE4D4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51CAE2-5A91-47D5-BCE5-A8CCDB897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EE82460-7BFD-4ECA-AC11-C4BBE8464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E608B2-7D24-4155-AFA0-C7D39D51C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D8EA60-1B4D-4EE8-8257-41CDD4DAB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978637-97AA-4E3F-8468-21FE047FE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F0152E-698F-472B-87DB-4B85AB75F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0210B8-EED9-48A5-9362-407E3B841A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8AB21F-003A-488D-9659-203702394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9C201F-9C96-4715-82E4-5137F86B3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B09982-2A82-468D-9970-EAF3C65A46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C56222-A646-4F5B-9065-F097F78042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E40D14-648D-486C-AC87-6C375D9B7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6A26D0-5677-4152-A0FE-77A4206D84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2279DEF-5C9B-43D6-B284-BC87B682C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D7EC9A-F59D-4915-9391-F2EE75223B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55DB5C1-9971-419A-9441-BD2CA74FD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F1E3FB-FC42-4178-A1B1-0270D43E4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240748-FF06-4F7B-8B22-20B583D32E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12963" cy="455613"/>
          </a:xfrm>
        </p:spPr>
        <p:txBody>
          <a:bodyPr/>
          <a:lstStyle>
            <a:lvl1pPr>
              <a:defRPr/>
            </a:lvl1pPr>
          </a:lstStyle>
          <a:p>
            <a:fld id="{029B5F28-A7B4-4ED2-967E-BCBDF72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A70B70-0DAD-4E49-B4E9-F8EACF7BA1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B804E-DE1E-49D5-8E55-227FBF06C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532CE7-6E7B-44A1-8A3F-872F85282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B0672F-4541-402C-A73A-85A72BA70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5F0841-3925-4592-B01D-3D31BA8C0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E91D70-BC42-4887-ACEF-F842BAD93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BD35A2-63ED-42DB-80AE-0DDE52C8B3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D6A827-67F5-4B16-8690-A934A442D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F4-D273-4618-96AA-CBAA9B2E8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A77848-7FD1-4A37-A673-24999F1F0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2533BF4-A9C8-4AFB-B25C-FF9BB80732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B7ED831-7757-4E36-9D6C-A289733AE5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7A2ED3B4-8971-4F7B-88CA-D2613FADA5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2B9E3EE-4E79-442F-979E-102179D45C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0A125D3C-B7CE-45D3-959A-AEBFCCC6C9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9A867DE-F799-479D-BC81-B74D7958CD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F12B4DD3-1B9A-4BBB-ABDB-FC6A4DFE75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97CBE23C-39D2-4747-8A4F-0C9470C249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0CD9C52-1E4C-453D-9167-81F339DE11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5D5E132D-DE65-445A-8E6A-BDEBCF3D08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B06E755-BB8D-49B1-871F-2022BD8F43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37822661-1295-421D-B1B5-2C5B3C091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81D599B8-69D6-4919-80D1-10C87124C1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A1D6C2B-834B-403D-A2BF-8BC69EE942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81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F0658C3-A951-403E-B1D9-C9513F0E90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30, 2021</a:t>
            </a:r>
          </a:p>
        </p:txBody>
      </p:sp>
    </p:spTree>
    <p:extLst>
      <p:ext uri="{BB962C8B-B14F-4D97-AF65-F5344CB8AC3E}">
        <p14:creationId xmlns:p14="http://schemas.microsoft.com/office/powerpoint/2010/main" val="250276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Computer intensive methods:</a:t>
            </a:r>
          </a:p>
          <a:p>
            <a:pPr lvl="1"/>
            <a:r>
              <a:rPr lang="en-US" dirty="0"/>
              <a:t>Bootstrapping</a:t>
            </a:r>
          </a:p>
          <a:p>
            <a:pPr lvl="1"/>
            <a:r>
              <a:rPr lang="en-US" dirty="0"/>
              <a:t>Bayesian statistics</a:t>
            </a:r>
          </a:p>
          <a:p>
            <a:r>
              <a:rPr lang="en-US" dirty="0"/>
              <a:t>Introduction to Bayesian statistics</a:t>
            </a:r>
          </a:p>
          <a:p>
            <a:pPr lvl="1"/>
            <a:r>
              <a:rPr lang="en-US" dirty="0"/>
              <a:t>The prior</a:t>
            </a:r>
          </a:p>
          <a:p>
            <a:pPr lvl="1"/>
            <a:r>
              <a:rPr lang="en-US" dirty="0"/>
              <a:t>The likelihood</a:t>
            </a:r>
          </a:p>
          <a:p>
            <a:pPr lvl="1"/>
            <a:r>
              <a:rPr lang="en-US" dirty="0"/>
              <a:t>The posterior</a:t>
            </a:r>
          </a:p>
          <a:p>
            <a:r>
              <a:rPr lang="en-US" dirty="0"/>
              <a:t>Changing how we think about parameters</a:t>
            </a:r>
          </a:p>
          <a:p>
            <a:r>
              <a:rPr lang="en-US" dirty="0"/>
              <a:t>Markov chain Monte Carlo</a:t>
            </a:r>
          </a:p>
        </p:txBody>
      </p:sp>
    </p:spTree>
    <p:extLst>
      <p:ext uri="{BB962C8B-B14F-4D97-AF65-F5344CB8AC3E}">
        <p14:creationId xmlns:p14="http://schemas.microsoft.com/office/powerpoint/2010/main" val="201343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we don’t have theory that leads to a sampling distribution for a statistic.</a:t>
            </a:r>
          </a:p>
          <a:p>
            <a:r>
              <a:rPr lang="en-US" dirty="0"/>
              <a:t>Solution: approximate it using “resampling” approach.</a:t>
            </a:r>
          </a:p>
          <a:p>
            <a:pPr lvl="1"/>
            <a:r>
              <a:rPr lang="en-US" dirty="0"/>
              <a:t>Jackknife</a:t>
            </a:r>
          </a:p>
          <a:p>
            <a:pPr lvl="1"/>
            <a:r>
              <a:rPr lang="en-US" dirty="0"/>
              <a:t>Bootstrap</a:t>
            </a:r>
          </a:p>
          <a:p>
            <a:r>
              <a:rPr lang="en-US" dirty="0"/>
              <a:t>Example with </a:t>
            </a:r>
            <a:r>
              <a:rPr lang="en-US" dirty="0" err="1"/>
              <a:t>pskew</a:t>
            </a:r>
            <a:r>
              <a:rPr lang="en-US" dirty="0"/>
              <a:t>().</a:t>
            </a:r>
          </a:p>
        </p:txBody>
      </p:sp>
    </p:spTree>
    <p:extLst>
      <p:ext uri="{BB962C8B-B14F-4D97-AF65-F5344CB8AC3E}">
        <p14:creationId xmlns:p14="http://schemas.microsoft.com/office/powerpoint/2010/main" val="279187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Bayesian Statistics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 theorem gives us P(A|B) when what we have is P(B|A).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Bayesian statistics gives us P(parameters | data) when what we have is P(data | parameters).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In addition, we have prior ideas about what ought to be true.</a:t>
            </a:r>
          </a:p>
          <a:p>
            <a:pPr marL="0" indent="0">
              <a:spcBef>
                <a:spcPct val="200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2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73263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 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0" indent="0">
              <a:spcBef>
                <a:spcPct val="200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5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038" y="0"/>
            <a:ext cx="86899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03650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 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0" indent="0">
              <a:spcBef>
                <a:spcPct val="200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038" y="0"/>
            <a:ext cx="86899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3385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How do you get the posterior?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Until the early 1990s, really nasty calculus.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Now, Markov Chain Monte Carlo (MCMC).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MCMC provides a way of sampling from the posterior distribution.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Demonstration in </a:t>
            </a:r>
            <a:r>
              <a:rPr lang="en-US" dirty="0" err="1">
                <a:latin typeface="Arial Unicode MS" pitchFamily="34" charset="-128"/>
              </a:rPr>
              <a:t>Openbugs</a:t>
            </a:r>
            <a:r>
              <a:rPr lang="en-US">
                <a:latin typeface="Arial Unicode MS" pitchFamily="34" charset="-128"/>
              </a:rPr>
              <a:t>.</a:t>
            </a:r>
            <a:endParaRPr lang="en-US" dirty="0">
              <a:latin typeface="Arial Unicode MS" pitchFamily="34" charset="-128"/>
            </a:endParaRPr>
          </a:p>
          <a:p>
            <a:pPr marL="0" indent="0">
              <a:spcBef>
                <a:spcPct val="200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Arial Unicode MS" pitchFamily="34" charset="-128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3" r:id="rId4" imgW="719640" imgH="359640" progId="">
                  <p:embed/>
                </p:oleObj>
              </mc:Choice>
              <mc:Fallback>
                <p:oleObj r:id="rId4" imgW="719640" imgH="359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13057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179</Words>
  <Application>Microsoft Office PowerPoint</Application>
  <PresentationFormat>On-screen Show (4:3)</PresentationFormat>
  <Paragraphs>39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7</vt:i4>
      </vt:variant>
    </vt:vector>
  </HeadingPairs>
  <TitlesOfParts>
    <vt:vector size="26" baseType="lpstr">
      <vt:lpstr>Arial</vt:lpstr>
      <vt:lpstr>Arial Unicode MS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Psychology 105  Advanced Research Methods</vt:lpstr>
      <vt:lpstr>The plan for today</vt:lpstr>
      <vt:lpstr>Bootstrapping</vt:lpstr>
      <vt:lpstr>Bayesian Statistics</vt:lpstr>
      <vt:lpstr> </vt:lpstr>
      <vt:lpstr> </vt:lpstr>
      <vt:lpstr>How do you get the posterior?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26</cp:revision>
  <cp:lastPrinted>2018-02-12T17:28:23Z</cp:lastPrinted>
  <dcterms:modified xsi:type="dcterms:W3CDTF">2021-03-30T17:30:40Z</dcterms:modified>
</cp:coreProperties>
</file>