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0" r:id="rId2"/>
    <p:sldId id="291" r:id="rId3"/>
    <p:sldId id="293" r:id="rId4"/>
    <p:sldId id="287" r:id="rId5"/>
    <p:sldId id="288" r:id="rId6"/>
    <p:sldId id="295" r:id="rId7"/>
    <p:sldId id="294" r:id="rId8"/>
    <p:sldId id="296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355499" y="8830627"/>
            <a:ext cx="333304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89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18, 2021</a:t>
            </a:r>
          </a:p>
        </p:txBody>
      </p:sp>
    </p:spTree>
    <p:extLst>
      <p:ext uri="{BB962C8B-B14F-4D97-AF65-F5344CB8AC3E}">
        <p14:creationId xmlns:p14="http://schemas.microsoft.com/office/powerpoint/2010/main" val="236290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Meta-Analysis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Goal: Combine results across multiple studies</a:t>
            </a:r>
          </a:p>
          <a:p>
            <a:r>
              <a:rPr lang="en-US" dirty="0"/>
              <a:t>Effect sizes</a:t>
            </a:r>
          </a:p>
          <a:p>
            <a:pPr lvl="1"/>
            <a:r>
              <a:rPr lang="en-US" dirty="0"/>
              <a:t>Standardized mean differences</a:t>
            </a:r>
          </a:p>
          <a:p>
            <a:pPr lvl="1"/>
            <a:r>
              <a:rPr lang="en-US" dirty="0"/>
              <a:t>Transformed correlations</a:t>
            </a:r>
          </a:p>
          <a:p>
            <a:pPr lvl="1"/>
            <a:r>
              <a:rPr lang="en-US" dirty="0"/>
              <a:t>Others (e.g., odds ratios, regression coefficients)</a:t>
            </a:r>
          </a:p>
          <a:p>
            <a:r>
              <a:rPr lang="en-US" dirty="0"/>
              <a:t>“Known” variances</a:t>
            </a:r>
          </a:p>
        </p:txBody>
      </p:sp>
    </p:spTree>
    <p:extLst>
      <p:ext uri="{BB962C8B-B14F-4D97-AF65-F5344CB8AC3E}">
        <p14:creationId xmlns:p14="http://schemas.microsoft.com/office/powerpoint/2010/main" val="3033530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Random-effects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know how variable effect sizes should be.</a:t>
            </a:r>
          </a:p>
          <a:p>
            <a:r>
              <a:rPr lang="en-US" dirty="0"/>
              <a:t>Most of the time they’re more variable than that.</a:t>
            </a:r>
          </a:p>
          <a:p>
            <a:r>
              <a:rPr lang="en-US" dirty="0"/>
              <a:t>Add a variance component, which recognizes that the model intercept is not the same for all studies.</a:t>
            </a:r>
          </a:p>
          <a:p>
            <a:r>
              <a:rPr lang="en-US" dirty="0"/>
              <a:t>Simplest case: two parameters to estimate, mean and </a:t>
            </a:r>
            <a:r>
              <a:rPr lang="en-US" dirty="0" err="1"/>
              <a:t>vc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66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∏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l-GR" i="1"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𝑣𝑐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rad>
                          </m:den>
                        </m:f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exp</m:t>
                        </m:r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vi-VN" i="1">
                                            <a:latin typeface="Cambria Math" panose="02040503050406030204" pitchFamily="18" charset="0"/>
                                          </a:rPr>
                                          <m:t>μ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𝑣𝑐</m:t>
                                </m:r>
                              </m:den>
                            </m:f>
                          </m:e>
                        </m:d>
                      </m:e>
                    </m:nary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Take the log to make things easier to work with: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vi-VN" i="1">
                        <a:latin typeface="Cambria Math" panose="02040503050406030204" pitchFamily="18" charset="0"/>
                      </a:rPr>
                      <m:t>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)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dirty="0"/>
                              <m:t>− 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log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⁡(2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π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l-GR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𝑣𝑐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) − 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vi-VN" i="1">
                                        <a:latin typeface="Cambria Math" panose="02040503050406030204" pitchFamily="18" charset="0"/>
                                      </a:rPr>
                                      <m:t>μ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i="1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𝑣𝑐</m:t>
                                </m:r>
                              </m:den>
                            </m:f>
                          </m:e>
                        </m:d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126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0">
                <a:blip r:embed="rId2"/>
                <a:stretch>
                  <a:fillRect l="-1852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875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Estimation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Choose values of parameters that maximize the log likelihood.</a:t>
            </a:r>
          </a:p>
          <a:p>
            <a:r>
              <a:rPr lang="en-US" dirty="0"/>
              <a:t>Problem: mean and </a:t>
            </a:r>
            <a:r>
              <a:rPr lang="en-US" dirty="0" err="1"/>
              <a:t>vc</a:t>
            </a:r>
            <a:r>
              <a:rPr lang="en-US" dirty="0"/>
              <a:t> are not independent; the value of one depends upon the value of the other.</a:t>
            </a:r>
          </a:p>
          <a:p>
            <a:r>
              <a:rPr lang="en-US" dirty="0"/>
              <a:t>Iterative solutions to maximum likelihood estimation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28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Meta-analysis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755 correlation coefficients comparing General Aptitude Test Battery general score to various job-performance outcomes.</a:t>
            </a:r>
          </a:p>
          <a:p>
            <a:r>
              <a:rPr lang="en-US" dirty="0"/>
              <a:t>Why random effects?</a:t>
            </a:r>
          </a:p>
          <a:p>
            <a:r>
              <a:rPr lang="en-US" dirty="0"/>
              <a:t>Fisher’s </a:t>
            </a:r>
            <a:r>
              <a:rPr lang="en-US" i="1" dirty="0"/>
              <a:t>Z </a:t>
            </a:r>
            <a:r>
              <a:rPr lang="en-US" dirty="0"/>
              <a:t>transformation gives known variance: 1/(</a:t>
            </a:r>
            <a:r>
              <a:rPr lang="en-US" i="1" dirty="0"/>
              <a:t>N</a:t>
            </a:r>
            <a:r>
              <a:rPr lang="en-US" dirty="0"/>
              <a:t>-3).</a:t>
            </a:r>
          </a:p>
        </p:txBody>
      </p:sp>
    </p:spTree>
    <p:extLst>
      <p:ext uri="{BB962C8B-B14F-4D97-AF65-F5344CB8AC3E}">
        <p14:creationId xmlns:p14="http://schemas.microsoft.com/office/powerpoint/2010/main" val="3069885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solutions in </a:t>
            </a:r>
            <a:r>
              <a:rPr lang="en-US" i="1" dirty="0"/>
              <a:t>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Demonstration of estimating mean, then </a:t>
            </a:r>
            <a:r>
              <a:rPr lang="en-US" dirty="0" err="1"/>
              <a:t>vc</a:t>
            </a:r>
            <a:r>
              <a:rPr lang="en-US" dirty="0"/>
              <a:t>, then mean, then </a:t>
            </a:r>
            <a:r>
              <a:rPr lang="en-US" dirty="0" err="1"/>
              <a:t>vc</a:t>
            </a:r>
            <a:r>
              <a:rPr lang="en-US" dirty="0"/>
              <a:t>…</a:t>
            </a:r>
          </a:p>
          <a:p>
            <a:r>
              <a:rPr lang="en-US" dirty="0"/>
              <a:t>Optimizers in </a:t>
            </a:r>
            <a:r>
              <a:rPr lang="en-US" i="1" dirty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19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Have a great spring break…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…but be careful!</a:t>
            </a:r>
          </a:p>
        </p:txBody>
      </p:sp>
    </p:spTree>
    <p:extLst>
      <p:ext uri="{BB962C8B-B14F-4D97-AF65-F5344CB8AC3E}">
        <p14:creationId xmlns:p14="http://schemas.microsoft.com/office/powerpoint/2010/main" val="27413789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</TotalTime>
  <Words>227</Words>
  <Application>Microsoft Office PowerPoint</Application>
  <PresentationFormat>On-screen Show (4:3)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Cambria Math</vt:lpstr>
      <vt:lpstr>Default Design</vt:lpstr>
      <vt:lpstr>Psychology 105  Advanced Research Methods</vt:lpstr>
      <vt:lpstr>Meta-Analysis</vt:lpstr>
      <vt:lpstr>Random-effects models</vt:lpstr>
      <vt:lpstr>Likelihood</vt:lpstr>
      <vt:lpstr>Maximum Likelihood Estimation</vt:lpstr>
      <vt:lpstr>Meta-analysis example</vt:lpstr>
      <vt:lpstr>Iterative solutions in R</vt:lpstr>
      <vt:lpstr>Have a great spring break…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54</cp:revision>
  <cp:lastPrinted>2021-03-16T17:45:50Z</cp:lastPrinted>
  <dcterms:created xsi:type="dcterms:W3CDTF">2007-01-07T21:57:11Z</dcterms:created>
  <dcterms:modified xsi:type="dcterms:W3CDTF">2021-03-18T17:46:27Z</dcterms:modified>
</cp:coreProperties>
</file>