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90" r:id="rId2"/>
    <p:sldId id="291" r:id="rId3"/>
    <p:sldId id="292" r:id="rId4"/>
    <p:sldId id="287" r:id="rId5"/>
    <p:sldId id="288" r:id="rId6"/>
    <p:sldId id="289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2" autoAdjust="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8918023-808D-4D48-A9B5-016863B2D948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9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9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A9CF2EE-8497-42C7-85E1-AAA073276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106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9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9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72E5976-E563-4436-ACA3-C28F5E6A63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5448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355499" y="8830627"/>
            <a:ext cx="3333041" cy="464184"/>
          </a:xfrm>
          <a:prstGeom prst="rect">
            <a:avLst/>
          </a:prstGeom>
          <a:ln/>
        </p:spPr>
        <p:txBody>
          <a:bodyPr/>
          <a:lstStyle/>
          <a:p>
            <a:fld id="{68340A8F-1A59-446F-B3AA-041DAF73C76E}" type="slidenum">
              <a:rPr lang="en-US"/>
              <a:pPr/>
              <a:t>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589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257609-AC47-4ED4-B2F8-62BFA97D32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AC01CB-8C97-4D63-B7E4-B25467D608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775CC2-DAFF-409E-BFE2-B56D062846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F5AAF8C-930F-40B2-A2AC-1BFF969EB5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AF86373-0AE6-4B51-A5F6-CA84A73537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A95B4-BA28-4EE1-9AB5-664DB52005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1CA12F-B80A-4263-A48B-3804B9CD6D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FBF2E-EFB9-4A11-8360-BC0CC50B35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5A7FF4-6430-41A1-BE21-AA4A3BA39E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A41A06-51D6-4871-8920-5E6DDC06AD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E8CBE-F613-46A8-930A-3204A8F0A3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9183F-7AAF-453A-B870-63050F7382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4D30F6-5497-463F-8A3A-88F27D287A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2E89AFB-9904-4A2C-AFDC-D46800BAD6D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105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Advanced Research Methods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/>
              <a:t>March 16, </a:t>
            </a:r>
            <a:r>
              <a:rPr lang="en-US" dirty="0"/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2362909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Density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643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e>
                        <m:r>
                          <m:rPr>
                            <m:sty m:val="p"/>
                          </m:rPr>
                          <a:rPr lang="vi-VN" i="1">
                            <a:latin typeface="Cambria Math" panose="02040503050406030204" pitchFamily="18" charset="0"/>
                          </a:rPr>
                          <m:t>μ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b="0" i="1" smtClean="0">
                                <a:latin typeface="Cambria Math" panose="02040503050406030204" pitchFamily="18" charset="0"/>
                              </a:rPr>
                              <m:t>σ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m:rPr>
                                <m:sty m:val="p"/>
                              </m:rPr>
                              <a:rPr lang="el-GR" b="0" i="1" smtClean="0">
                                <a:latin typeface="Cambria Math" panose="02040503050406030204" pitchFamily="18" charset="0"/>
                              </a:rPr>
                              <m:t>π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latin typeface="Cambria Math" panose="02040503050406030204" pitchFamily="18" charset="0"/>
                                  </a:rPr>
                                  <m:t>σ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exp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vi-VN" i="1">
                                        <a:latin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latin typeface="Cambria Math" panose="02040503050406030204" pitchFamily="18" charset="0"/>
                                  </a:rPr>
                                  <m:t>σ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In </a:t>
                </a:r>
                <a:r>
                  <a:rPr lang="en-US" i="1" dirty="0"/>
                  <a:t>R</a:t>
                </a:r>
                <a:r>
                  <a:rPr lang="en-US" dirty="0"/>
                  <a:t>, equivalent to                               1/</a:t>
                </a:r>
                <a:r>
                  <a:rPr lang="en-US" dirty="0" err="1"/>
                  <a:t>sd</a:t>
                </a:r>
                <a:r>
                  <a:rPr lang="en-US" dirty="0"/>
                  <a:t>(x) * </a:t>
                </a:r>
                <a:r>
                  <a:rPr lang="en-US" dirty="0" err="1"/>
                  <a:t>dnorm</a:t>
                </a:r>
                <a:r>
                  <a:rPr lang="en-US" dirty="0"/>
                  <a:t>((x-mean(x))/</a:t>
                </a:r>
                <a:r>
                  <a:rPr lang="en-US" dirty="0" err="1"/>
                  <a:t>sd</a:t>
                </a:r>
                <a:r>
                  <a:rPr lang="en-US" dirty="0"/>
                  <a:t>(x))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1264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1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3530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Joint Density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643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e>
                        <m:r>
                          <m:rPr>
                            <m:sty m:val="p"/>
                          </m:rPr>
                          <a:rPr lang="vi-VN" i="1">
                            <a:latin typeface="Cambria Math" panose="02040503050406030204" pitchFamily="18" charset="0"/>
                          </a:rPr>
                          <m:t>μ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b="0" i="1" smtClean="0">
                                <a:latin typeface="Cambria Math" panose="02040503050406030204" pitchFamily="18" charset="0"/>
                              </a:rPr>
                              <m:t>σ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∏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p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latin typeface="Cambria Math" panose="02040503050406030204" pitchFamily="18" charset="0"/>
                                  </a:rPr>
                                  <m:t>π</m:t>
                                </m:r>
                                <m:sSup>
                                  <m:s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i="1">
                                        <a:latin typeface="Cambria Math" panose="02040503050406030204" pitchFamily="18" charset="0"/>
                                      </a:rPr>
                                      <m:t>σ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rad>
                          </m:den>
                        </m:f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exp</m:t>
                        </m:r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m:rPr>
                                            <m:sty m:val="p"/>
                                          </m:rPr>
                                          <a:rPr lang="vi-VN" i="1">
                                            <a:latin typeface="Cambria Math" panose="02040503050406030204" pitchFamily="18" charset="0"/>
                                          </a:rPr>
                                          <m:t>μ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i="1">
                                        <a:latin typeface="Cambria Math" panose="02040503050406030204" pitchFamily="18" charset="0"/>
                                      </a:rPr>
                                      <m:t>σ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d>
                      </m:e>
                    </m:nary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Typically produces problems because of very small numbers.</a:t>
                </a:r>
              </a:p>
              <a:p>
                <a:r>
                  <a:rPr lang="en-US" dirty="0"/>
                  <a:t>Digression on logarithms.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1264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1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1538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Likelihood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643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vi-VN" i="1">
                        <a:latin typeface="Cambria Math" panose="02040503050406030204" pitchFamily="18" charset="0"/>
                      </a:rPr>
                      <m:t>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)=</m:t>
                    </m:r>
                    <m:nary>
                      <m:naryPr>
                        <m:chr m:val="∏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p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latin typeface="Cambria Math" panose="02040503050406030204" pitchFamily="18" charset="0"/>
                                  </a:rPr>
                                  <m:t>π</m:t>
                                </m:r>
                                <m:sSup>
                                  <m:s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i="1">
                                        <a:latin typeface="Cambria Math" panose="02040503050406030204" pitchFamily="18" charset="0"/>
                                      </a:rPr>
                                      <m:t>σ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rad>
                          </m:den>
                        </m:f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exp</m:t>
                        </m:r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m:rPr>
                                            <m:sty m:val="p"/>
                                          </m:rPr>
                                          <a:rPr lang="vi-VN" i="1">
                                            <a:latin typeface="Cambria Math" panose="02040503050406030204" pitchFamily="18" charset="0"/>
                                          </a:rPr>
                                          <m:t>μ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i="1">
                                        <a:latin typeface="Cambria Math" panose="02040503050406030204" pitchFamily="18" charset="0"/>
                                      </a:rPr>
                                      <m:t>σ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d>
                      </m:e>
                    </m:nary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Take the log to make things easier to work with: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vi-VN" i="1">
                        <a:latin typeface="Cambria Math" panose="02040503050406030204" pitchFamily="18" charset="0"/>
                      </a:rPr>
                      <m:t>μ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) =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p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dirty="0"/>
                              <m:t>− 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log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⁡(2</m:t>
                            </m:r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</a:rPr>
                              <m:t>π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latin typeface="Cambria Math" panose="02040503050406030204" pitchFamily="18" charset="0"/>
                                  </a:rPr>
                                  <m:t>σ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m:rPr>
                                <m:nor/>
                              </m:rPr>
                              <a:rPr lang="en-US" dirty="0"/>
                              <m:t>) − 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vi-VN" i="1">
                                        <a:latin typeface="Cambria Math" panose="02040503050406030204" pitchFamily="18" charset="0"/>
                                      </a:rPr>
                                      <m:t>μ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i="1">
                                        <a:latin typeface="Cambria Math" panose="02040503050406030204" pitchFamily="18" charset="0"/>
                                      </a:rPr>
                                      <m:t>σ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d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1264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1704" r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8759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Maximum Likelihood Estimation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Choose values of parameters that maximize the log likelihood.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428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maximum likelihood estimates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Minimum variance estimators</a:t>
            </a:r>
          </a:p>
          <a:p>
            <a:pPr lvl="1"/>
            <a:r>
              <a:rPr lang="en-US" dirty="0"/>
              <a:t>No other estimator has a less variable sampling distribution</a:t>
            </a:r>
          </a:p>
          <a:p>
            <a:r>
              <a:rPr lang="en-US" dirty="0"/>
              <a:t>Normal sampling distribution for large enough samples</a:t>
            </a:r>
          </a:p>
          <a:p>
            <a:r>
              <a:rPr lang="en-US" dirty="0"/>
              <a:t>Often biased</a:t>
            </a:r>
          </a:p>
          <a:p>
            <a:r>
              <a:rPr lang="en-US" dirty="0"/>
              <a:t>Bias is not necessarily bad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53416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1930</TotalTime>
  <Words>136</Words>
  <Application>Microsoft Office PowerPoint</Application>
  <PresentationFormat>On-screen Show (4:3)</PresentationFormat>
  <Paragraphs>23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Cambria Math</vt:lpstr>
      <vt:lpstr>Default Design</vt:lpstr>
      <vt:lpstr>Psychology 105  Advanced Research Methods</vt:lpstr>
      <vt:lpstr>Normal Density</vt:lpstr>
      <vt:lpstr>Normal Joint Density</vt:lpstr>
      <vt:lpstr>Likelihood</vt:lpstr>
      <vt:lpstr>Maximum Likelihood Estimation</vt:lpstr>
      <vt:lpstr>Properties of maximum likelihood estimates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51</cp:revision>
  <cp:lastPrinted>2021-03-16T17:45:50Z</cp:lastPrinted>
  <dcterms:created xsi:type="dcterms:W3CDTF">2007-01-07T21:57:11Z</dcterms:created>
  <dcterms:modified xsi:type="dcterms:W3CDTF">2021-03-16T17:48:51Z</dcterms:modified>
</cp:coreProperties>
</file>