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6" r:id="rId2"/>
    <p:sldId id="297" r:id="rId3"/>
    <p:sldId id="298" r:id="rId4"/>
    <p:sldId id="290" r:id="rId5"/>
    <p:sldId id="295" r:id="rId6"/>
    <p:sldId id="291" r:id="rId7"/>
    <p:sldId id="293" r:id="rId8"/>
    <p:sldId id="299" r:id="rId9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0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97184" y="8830627"/>
            <a:ext cx="321189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15B7DA-F39E-4328-B024-84370EA66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5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4, 2021</a:t>
            </a:r>
          </a:p>
        </p:txBody>
      </p:sp>
    </p:spTree>
    <p:extLst>
      <p:ext uri="{BB962C8B-B14F-4D97-AF65-F5344CB8AC3E}">
        <p14:creationId xmlns:p14="http://schemas.microsoft.com/office/powerpoint/2010/main" val="365539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today…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Various ways to understand the correlation coefficient</a:t>
            </a:r>
          </a:p>
          <a:p>
            <a:r>
              <a:rPr lang="en-US" dirty="0"/>
              <a:t>Checking regression assumptions</a:t>
            </a:r>
          </a:p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as regression</a:t>
            </a:r>
          </a:p>
        </p:txBody>
      </p:sp>
    </p:spTree>
    <p:extLst>
      <p:ext uri="{BB962C8B-B14F-4D97-AF65-F5344CB8AC3E}">
        <p14:creationId xmlns:p14="http://schemas.microsoft.com/office/powerpoint/2010/main" val="1288570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Decomposition of the Sum of Squares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decomposition of variability is the basis for inference in regression.</a:t>
            </a:r>
          </a:p>
          <a:p>
            <a:r>
              <a:rPr lang="en-US" dirty="0"/>
              <a:t>Mean squares</a:t>
            </a:r>
          </a:p>
          <a:p>
            <a:r>
              <a:rPr lang="en-US" dirty="0"/>
              <a:t>The </a:t>
            </a:r>
            <a:r>
              <a:rPr lang="en-US" i="1" dirty="0"/>
              <a:t>F</a:t>
            </a:r>
            <a:r>
              <a:rPr lang="en-US" dirty="0"/>
              <a:t> ratio</a:t>
            </a:r>
          </a:p>
          <a:p>
            <a:r>
              <a:rPr lang="en-US" dirty="0"/>
              <a:t>The ANOVA table</a:t>
            </a:r>
          </a:p>
        </p:txBody>
      </p:sp>
    </p:spTree>
    <p:extLst>
      <p:ext uri="{BB962C8B-B14F-4D97-AF65-F5344CB8AC3E}">
        <p14:creationId xmlns:p14="http://schemas.microsoft.com/office/powerpoint/2010/main" val="198691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9267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9308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4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9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5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0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6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23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ways of understanding the correlation coefficient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coefficient of determination (</a:t>
            </a:r>
            <a:r>
              <a:rPr lang="en-US" i="1" dirty="0"/>
              <a:t>R</a:t>
            </a:r>
            <a:r>
              <a:rPr lang="en-US" i="1" baseline="30000" dirty="0"/>
              <a:t>2</a:t>
            </a:r>
            <a:r>
              <a:rPr lang="en-US" dirty="0"/>
              <a:t>) = </a:t>
            </a:r>
            <a:r>
              <a:rPr lang="en-US" i="1" dirty="0" err="1"/>
              <a:t>SS</a:t>
            </a:r>
            <a:r>
              <a:rPr lang="en-US" i="1" baseline="-25000" dirty="0" err="1"/>
              <a:t>model</a:t>
            </a:r>
            <a:r>
              <a:rPr lang="en-US" i="1" dirty="0"/>
              <a:t> / </a:t>
            </a:r>
            <a:r>
              <a:rPr lang="en-US" i="1" dirty="0" err="1"/>
              <a:t>SS</a:t>
            </a:r>
            <a:r>
              <a:rPr lang="en-US" i="1" baseline="-25000" dirty="0" err="1"/>
              <a:t>total</a:t>
            </a:r>
            <a:r>
              <a:rPr lang="en-US" i="1" baseline="-25000" dirty="0"/>
              <a:t> </a:t>
            </a:r>
            <a:r>
              <a:rPr lang="en-US" i="1" dirty="0"/>
              <a:t>.</a:t>
            </a:r>
          </a:p>
          <a:p>
            <a:r>
              <a:rPr lang="en-US" dirty="0"/>
              <a:t>Pearson’s correlation is the square root of </a:t>
            </a:r>
            <a:r>
              <a:rPr lang="en-US" i="1" dirty="0"/>
              <a:t>R</a:t>
            </a:r>
            <a:r>
              <a:rPr lang="en-US" i="1" baseline="30000" dirty="0"/>
              <a:t>2 </a:t>
            </a:r>
            <a:r>
              <a:rPr lang="en-US" dirty="0"/>
              <a:t>with the sign of the slope attached.</a:t>
            </a:r>
          </a:p>
          <a:p>
            <a:r>
              <a:rPr lang="en-US" dirty="0"/>
              <a:t>Standardized regression coefficient.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93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Linear relationship (not just an assumption for inference, but essential even for use of regression as a descriptive method)</a:t>
            </a:r>
          </a:p>
          <a:p>
            <a:r>
              <a:rPr lang="en-US" dirty="0"/>
              <a:t>Independent errors</a:t>
            </a:r>
          </a:p>
          <a:p>
            <a:r>
              <a:rPr lang="en-US" dirty="0"/>
              <a:t>Homoscedastic errors</a:t>
            </a:r>
          </a:p>
          <a:p>
            <a:pPr lvl="1"/>
            <a:r>
              <a:rPr lang="en-US" dirty="0"/>
              <a:t>“homoscedasticity” is a fun word with a simple meaning: equal variance through the range of fitted values</a:t>
            </a:r>
          </a:p>
          <a:p>
            <a:r>
              <a:rPr lang="en-US" dirty="0"/>
              <a:t>Normally distributed errors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36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Linearity:</a:t>
            </a:r>
          </a:p>
          <a:p>
            <a:pPr lvl="1"/>
            <a:r>
              <a:rPr lang="en-US" dirty="0"/>
              <a:t>the scatterplot</a:t>
            </a:r>
          </a:p>
          <a:p>
            <a:pPr lvl="1"/>
            <a:r>
              <a:rPr lang="en-US" dirty="0"/>
              <a:t>the residuals plot</a:t>
            </a:r>
          </a:p>
          <a:p>
            <a:r>
              <a:rPr lang="en-US" dirty="0"/>
              <a:t>Independent errors</a:t>
            </a:r>
          </a:p>
          <a:p>
            <a:r>
              <a:rPr lang="en-US" dirty="0"/>
              <a:t>Homoscedastic errors:</a:t>
            </a:r>
          </a:p>
          <a:p>
            <a:pPr lvl="1"/>
            <a:r>
              <a:rPr lang="en-US" dirty="0"/>
              <a:t>Variability is the same for all ranges of the predictor variable</a:t>
            </a:r>
          </a:p>
          <a:p>
            <a:pPr lvl="1"/>
            <a:r>
              <a:rPr lang="en-US" dirty="0"/>
              <a:t>The residuals plot</a:t>
            </a:r>
          </a:p>
          <a:p>
            <a:r>
              <a:rPr lang="en-US" dirty="0"/>
              <a:t>Normally distributed errors</a:t>
            </a:r>
          </a:p>
          <a:p>
            <a:pPr marL="457200" lvl="1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5798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(and other familiar things) as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mean and standard deviation as regression</a:t>
            </a:r>
          </a:p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as regression</a:t>
            </a:r>
          </a:p>
          <a:p>
            <a:pPr lvl="1"/>
            <a:r>
              <a:rPr lang="en-US" dirty="0"/>
              <a:t>Dummy coding</a:t>
            </a:r>
          </a:p>
          <a:p>
            <a:pPr lvl="1"/>
            <a:r>
              <a:rPr lang="en-US" dirty="0"/>
              <a:t>Effects coding</a:t>
            </a:r>
          </a:p>
          <a:p>
            <a:pPr lvl="1"/>
            <a:r>
              <a:rPr lang="en-US"/>
              <a:t>Nonsense coding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690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232</Words>
  <Application>Microsoft Office PowerPoint</Application>
  <PresentationFormat>On-screen Show (4:3)</PresentationFormat>
  <Paragraphs>53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Default Design</vt:lpstr>
      <vt:lpstr>Equation</vt:lpstr>
      <vt:lpstr>Psychology 105  Advanced Research Methods</vt:lpstr>
      <vt:lpstr>The plan for today…</vt:lpstr>
      <vt:lpstr>Decomposition of the Sum of Squares</vt:lpstr>
      <vt:lpstr>The ANOVA Table</vt:lpstr>
      <vt:lpstr>Other ways of understanding the correlation coefficient</vt:lpstr>
      <vt:lpstr>Assumptions for Inference</vt:lpstr>
      <vt:lpstr>Checking the Assumptions</vt:lpstr>
      <vt:lpstr>The t test (and other familiar things) as regression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46</cp:revision>
  <cp:lastPrinted>2018-09-27T16:50:27Z</cp:lastPrinted>
  <dcterms:created xsi:type="dcterms:W3CDTF">2007-01-07T21:57:11Z</dcterms:created>
  <dcterms:modified xsi:type="dcterms:W3CDTF">2021-03-04T18:56:16Z</dcterms:modified>
</cp:coreProperties>
</file>