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1" r:id="rId2"/>
    <p:sldId id="292" r:id="rId3"/>
    <p:sldId id="293" r:id="rId4"/>
    <p:sldId id="298" r:id="rId5"/>
    <p:sldId id="299" r:id="rId6"/>
    <p:sldId id="285" r:id="rId7"/>
    <p:sldId id="286" r:id="rId8"/>
    <p:sldId id="287" r:id="rId9"/>
    <p:sldId id="288" r:id="rId10"/>
    <p:sldId id="289" r:id="rId11"/>
    <p:sldId id="290" r:id="rId12"/>
    <p:sldId id="301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97184" y="8830627"/>
            <a:ext cx="321189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18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15B7DA-F39E-4328-B024-84370EA66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5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25, 2021</a:t>
            </a:r>
          </a:p>
        </p:txBody>
      </p:sp>
    </p:spTree>
    <p:extLst>
      <p:ext uri="{BB962C8B-B14F-4D97-AF65-F5344CB8AC3E}">
        <p14:creationId xmlns:p14="http://schemas.microsoft.com/office/powerpoint/2010/main" val="3864745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8243" name="Group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4981961"/>
              </p:ext>
            </p:extLst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8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r>
                        <a:rPr kumimoji="0" lang="en-US" sz="2800" b="0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US" sz="2800" b="0" i="1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8284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6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85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7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86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8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3161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9267" name="Group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89980383"/>
              </p:ext>
            </p:extLst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 MS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df</a:t>
                      </a:r>
                      <a:r>
                        <a:rPr kumimoji="0" lang="en-US" sz="24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9308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0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9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1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0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12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9231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Assumptions for regression inference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errors</a:t>
            </a:r>
          </a:p>
          <a:p>
            <a:r>
              <a:rPr lang="en-US" dirty="0"/>
              <a:t>Equal variability through the range of predicted values</a:t>
            </a:r>
          </a:p>
          <a:p>
            <a:r>
              <a:rPr lang="en-US" dirty="0"/>
              <a:t>Normally </a:t>
            </a:r>
            <a:r>
              <a:rPr lang="en-US"/>
              <a:t>distributed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5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on how regression is estimated</a:t>
            </a:r>
          </a:p>
          <a:p>
            <a:r>
              <a:rPr lang="en-US" dirty="0"/>
              <a:t>Inference for regression</a:t>
            </a:r>
          </a:p>
          <a:p>
            <a:pPr lvl="1"/>
            <a:r>
              <a:rPr lang="en-US" dirty="0"/>
              <a:t>The decomposition of the sum of squares</a:t>
            </a:r>
          </a:p>
          <a:p>
            <a:pPr lvl="1"/>
            <a:r>
              <a:rPr lang="en-US" dirty="0"/>
              <a:t>Assumptions needed for inference</a:t>
            </a:r>
          </a:p>
        </p:txBody>
      </p:sp>
    </p:spTree>
    <p:extLst>
      <p:ext uri="{BB962C8B-B14F-4D97-AF65-F5344CB8AC3E}">
        <p14:creationId xmlns:p14="http://schemas.microsoft.com/office/powerpoint/2010/main" val="327561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Back to regression…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/>
              <a:t>Y</a:t>
            </a:r>
            <a:r>
              <a:rPr lang="en-US" i="1" baseline="-25000" dirty="0"/>
              <a:t>i </a:t>
            </a:r>
            <a:r>
              <a:rPr lang="en-US" dirty="0"/>
              <a:t>=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i="1" baseline="-25000" dirty="0"/>
              <a:t>0</a:t>
            </a:r>
            <a:r>
              <a:rPr lang="en-US" i="1" dirty="0"/>
              <a:t> +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i="1" baseline="-25000" dirty="0"/>
              <a:t>1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i="1" dirty="0"/>
              <a:t> + </a:t>
            </a:r>
            <a:r>
              <a:rPr lang="en-US" i="1" dirty="0" err="1">
                <a:latin typeface="Symbol" panose="05050102010706020507" pitchFamily="18" charset="2"/>
              </a:rPr>
              <a:t>e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</a:p>
          <a:p>
            <a:pPr>
              <a:lnSpc>
                <a:spcPct val="90000"/>
              </a:lnSpc>
            </a:pPr>
            <a:r>
              <a:rPr lang="en-US" dirty="0"/>
              <a:t>How are the regression parameters estimated?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digression in </a:t>
            </a:r>
            <a:r>
              <a:rPr lang="en-US" i="1" dirty="0"/>
              <a:t>R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 do we do inference about the slope?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6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about the slope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H</a:t>
            </a:r>
            <a:r>
              <a:rPr lang="en-US" i="1" baseline="-25000" dirty="0"/>
              <a:t>0</a:t>
            </a:r>
            <a:r>
              <a:rPr lang="en-US" i="1" dirty="0"/>
              <a:t> </a:t>
            </a:r>
            <a:r>
              <a:rPr lang="en-US" dirty="0"/>
              <a:t>: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i="1" baseline="-25000" dirty="0">
                <a:latin typeface="Symbol" panose="05050102010706020507" pitchFamily="18" charset="2"/>
              </a:rPr>
              <a:t>1</a:t>
            </a:r>
            <a:r>
              <a:rPr lang="en-US" dirty="0"/>
              <a:t> = 0</a:t>
            </a:r>
          </a:p>
          <a:p>
            <a:r>
              <a:rPr lang="en-US" dirty="0"/>
              <a:t>(Why don’t we usually care about inference for the intercept?)</a:t>
            </a:r>
          </a:p>
          <a:p>
            <a:pPr>
              <a:lnSpc>
                <a:spcPct val="90000"/>
              </a:lnSpc>
            </a:pPr>
            <a:r>
              <a:rPr lang="en-US" dirty="0"/>
              <a:t>The regression model can be broken down into two components: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part we </a:t>
            </a:r>
            <a:r>
              <a:rPr lang="en-US" i="1" dirty="0"/>
              <a:t>do</a:t>
            </a:r>
            <a:r>
              <a:rPr lang="en-US" dirty="0"/>
              <a:t> understand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part we </a:t>
            </a:r>
            <a:r>
              <a:rPr lang="en-US" i="1" dirty="0"/>
              <a:t>don’t </a:t>
            </a:r>
            <a:r>
              <a:rPr lang="en-US" dirty="0"/>
              <a:t>understand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16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about the slope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sum of squares of the outcome variable about its mean can be broken down into corresponding components.</a:t>
            </a:r>
          </a:p>
          <a:p>
            <a:pPr>
              <a:lnSpc>
                <a:spcPct val="90000"/>
              </a:lnSpc>
            </a:pPr>
            <a:r>
              <a:rPr lang="en-US" dirty="0"/>
              <a:t>These components have the same additive relationship as the model components.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58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Decomposing the sum of squares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decomposition of variability is the basis for inference in regression.</a:t>
            </a:r>
          </a:p>
          <a:p>
            <a:r>
              <a:rPr lang="en-US" dirty="0"/>
              <a:t>Mean squares</a:t>
            </a:r>
          </a:p>
          <a:p>
            <a:r>
              <a:rPr lang="en-US" dirty="0"/>
              <a:t>The </a:t>
            </a:r>
            <a:r>
              <a:rPr lang="en-US" i="1" dirty="0"/>
              <a:t>F</a:t>
            </a:r>
            <a:r>
              <a:rPr lang="en-US" dirty="0"/>
              <a:t> ratio</a:t>
            </a:r>
          </a:p>
          <a:p>
            <a:r>
              <a:rPr lang="en-US" dirty="0"/>
              <a:t>The ANOVA table</a:t>
            </a:r>
          </a:p>
        </p:txBody>
      </p:sp>
    </p:spTree>
    <p:extLst>
      <p:ext uri="{BB962C8B-B14F-4D97-AF65-F5344CB8AC3E}">
        <p14:creationId xmlns:p14="http://schemas.microsoft.com/office/powerpoint/2010/main" val="4151879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3123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60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4147" name="Group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4188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38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89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39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90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40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019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The ANOVA Table</a:t>
            </a:r>
          </a:p>
        </p:txBody>
      </p:sp>
      <p:graphicFrame>
        <p:nvGraphicFramePr>
          <p:cNvPr id="135171" name="Group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8647823"/>
              </p:ext>
            </p:extLst>
          </p:nvPr>
        </p:nvGraphicFramePr>
        <p:xfrm>
          <a:off x="457200" y="1600200"/>
          <a:ext cx="8305800" cy="4191001"/>
        </p:xfrm>
        <a:graphic>
          <a:graphicData uri="http://schemas.openxmlformats.org/drawingml/2006/table">
            <a:tbl>
              <a:tblPr/>
              <a:tblGrid>
                <a:gridCol w="166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Model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Error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 - 1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5212" name="Object 44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286000" y="3046413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2" name="Equation" r:id="rId3" imgW="838080" imgH="291960" progId="Equation.3">
                  <p:embed/>
                </p:oleObj>
              </mc:Choice>
              <mc:Fallback>
                <p:oleObj name="Equation" r:id="rId3" imgW="838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46413"/>
                        <a:ext cx="1447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213" name="Object 45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2590800" y="3978275"/>
          <a:ext cx="762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3" name="Equation" r:id="rId5" imgW="393480" imgH="253800" progId="Equation.3">
                  <p:embed/>
                </p:oleObj>
              </mc:Choice>
              <mc:Fallback>
                <p:oleObj name="Equation" r:id="rId5" imgW="3934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78275"/>
                        <a:ext cx="7620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214" name="Object 46"/>
          <p:cNvGraphicFramePr>
            <a:graphicFrameLocks noGrp="1" noChangeAspect="1"/>
          </p:cNvGraphicFramePr>
          <p:nvPr>
            <p:ph sz="quarter" idx="4"/>
            <p:extLst/>
          </p:nvPr>
        </p:nvGraphicFramePr>
        <p:xfrm>
          <a:off x="2286000" y="5005388"/>
          <a:ext cx="15255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4" name="Equation" r:id="rId7" imgW="850680" imgH="279360" progId="Equation.3">
                  <p:embed/>
                </p:oleObj>
              </mc:Choice>
              <mc:Fallback>
                <p:oleObj name="Equation" r:id="rId7" imgW="850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05388"/>
                        <a:ext cx="15255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94800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271</Words>
  <Application>Microsoft Office PowerPoint</Application>
  <PresentationFormat>On-screen Show (4:3)</PresentationFormat>
  <Paragraphs>92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Symbol</vt:lpstr>
      <vt:lpstr>Default Design</vt:lpstr>
      <vt:lpstr>Equation</vt:lpstr>
      <vt:lpstr>Psychology 105  Advanced Research Methods</vt:lpstr>
      <vt:lpstr>The plan for today </vt:lpstr>
      <vt:lpstr>Back to regression…</vt:lpstr>
      <vt:lpstr>Inference about the slope</vt:lpstr>
      <vt:lpstr>Inference about the slope</vt:lpstr>
      <vt:lpstr>Decomposing the sum of squares</vt:lpstr>
      <vt:lpstr>The ANOVA Table</vt:lpstr>
      <vt:lpstr>The ANOVA Table</vt:lpstr>
      <vt:lpstr>The ANOVA Table</vt:lpstr>
      <vt:lpstr>The ANOVA Table</vt:lpstr>
      <vt:lpstr>The ANOVA Table</vt:lpstr>
      <vt:lpstr>Assumptions for regression inference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47</cp:revision>
  <cp:lastPrinted>2021-03-02T16:17:09Z</cp:lastPrinted>
  <dcterms:created xsi:type="dcterms:W3CDTF">2007-01-07T21:57:11Z</dcterms:created>
  <dcterms:modified xsi:type="dcterms:W3CDTF">2021-03-02T18:57:07Z</dcterms:modified>
</cp:coreProperties>
</file>