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91" r:id="rId2"/>
    <p:sldId id="292" r:id="rId3"/>
    <p:sldId id="297" r:id="rId4"/>
    <p:sldId id="300" r:id="rId5"/>
    <p:sldId id="301" r:id="rId6"/>
    <p:sldId id="293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8918023-808D-4D48-A9B5-016863B2D948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A9CF2EE-8497-42C7-85E1-AAA073276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10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72E5976-E563-4436-ACA3-C28F5E6A63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448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197184" y="8830627"/>
            <a:ext cx="3211891" cy="464184"/>
          </a:xfrm>
          <a:prstGeom prst="rect">
            <a:avLst/>
          </a:prstGeom>
          <a:ln/>
        </p:spPr>
        <p:txBody>
          <a:bodyPr/>
          <a:lstStyle/>
          <a:p>
            <a:fld id="{68340A8F-1A59-446F-B3AA-041DAF73C76E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18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257609-AC47-4ED4-B2F8-62BFA97D32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C01CB-8C97-4D63-B7E4-B25467D608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775CC2-DAFF-409E-BFE2-B56D062846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F5AAF8C-930F-40B2-A2AC-1BFF969EB5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AF86373-0AE6-4B51-A5F6-CA84A73537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A95B4-BA28-4EE1-9AB5-664DB52005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CA12F-B80A-4263-A48B-3804B9CD6D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FBF2E-EFB9-4A11-8360-BC0CC50B35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A7FF4-6430-41A1-BE21-AA4A3BA39E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A41A06-51D6-4871-8920-5E6DDC06AD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E8CBE-F613-46A8-930A-3204A8F0A3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9183F-7AAF-453A-B870-63050F7382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4D30F6-5497-463F-8A3A-88F27D287A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2E89AFB-9904-4A2C-AFDC-D46800BAD6D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February 25, 2021</a:t>
            </a:r>
          </a:p>
        </p:txBody>
      </p:sp>
    </p:spTree>
    <p:extLst>
      <p:ext uri="{BB962C8B-B14F-4D97-AF65-F5344CB8AC3E}">
        <p14:creationId xmlns:p14="http://schemas.microsoft.com/office/powerpoint/2010/main" val="3864745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Continued review of the </a:t>
            </a:r>
            <a:r>
              <a:rPr lang="en-US" i="1" dirty="0"/>
              <a:t>t</a:t>
            </a:r>
            <a:r>
              <a:rPr lang="en-US" dirty="0"/>
              <a:t> test:</a:t>
            </a:r>
          </a:p>
          <a:p>
            <a:pPr lvl="1"/>
            <a:r>
              <a:rPr lang="en-US" dirty="0"/>
              <a:t>manual calculation</a:t>
            </a:r>
          </a:p>
          <a:p>
            <a:pPr lvl="1"/>
            <a:r>
              <a:rPr lang="en-US" dirty="0"/>
              <a:t>assumptions</a:t>
            </a:r>
          </a:p>
          <a:p>
            <a:r>
              <a:rPr lang="en-US" dirty="0"/>
              <a:t>Correlation and regression (continued)</a:t>
            </a:r>
          </a:p>
          <a:p>
            <a:r>
              <a:rPr lang="en-US" dirty="0"/>
              <a:t>Inference for regression</a:t>
            </a:r>
          </a:p>
          <a:p>
            <a:pPr lvl="1"/>
            <a:r>
              <a:rPr lang="en-US" dirty="0"/>
              <a:t>The decomposition of the sum of squares</a:t>
            </a:r>
          </a:p>
        </p:txBody>
      </p:sp>
    </p:spTree>
    <p:extLst>
      <p:ext uri="{BB962C8B-B14F-4D97-AF65-F5344CB8AC3E}">
        <p14:creationId xmlns:p14="http://schemas.microsoft.com/office/powerpoint/2010/main" val="3275611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example of inference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two-sample </a:t>
            </a:r>
            <a:r>
              <a:rPr lang="en-US" i="1" dirty="0"/>
              <a:t>t</a:t>
            </a:r>
            <a:r>
              <a:rPr lang="en-US" dirty="0"/>
              <a:t> test.</a:t>
            </a:r>
          </a:p>
          <a:p>
            <a:r>
              <a:rPr lang="en-US" dirty="0" err="1"/>
              <a:t>t.test</a:t>
            </a:r>
            <a:r>
              <a:rPr lang="en-US" dirty="0"/>
              <a:t>() in </a:t>
            </a:r>
            <a:r>
              <a:rPr lang="en-US" i="1" dirty="0"/>
              <a:t>R.</a:t>
            </a:r>
          </a:p>
          <a:p>
            <a:r>
              <a:rPr lang="en-US" dirty="0"/>
              <a:t>Assumptions:</a:t>
            </a:r>
          </a:p>
          <a:p>
            <a:pPr lvl="1"/>
            <a:r>
              <a:rPr lang="en-US" dirty="0"/>
              <a:t>Independence between groups</a:t>
            </a:r>
          </a:p>
          <a:p>
            <a:pPr lvl="1"/>
            <a:r>
              <a:rPr lang="en-US" dirty="0"/>
              <a:t>Independence within groups</a:t>
            </a:r>
          </a:p>
          <a:p>
            <a:pPr lvl="1"/>
            <a:r>
              <a:rPr lang="en-US" dirty="0"/>
              <a:t>Equal variation in both populations</a:t>
            </a:r>
          </a:p>
          <a:p>
            <a:pPr lvl="1"/>
            <a:r>
              <a:rPr lang="en-US" dirty="0"/>
              <a:t>Both populations are normal</a:t>
            </a:r>
          </a:p>
          <a:p>
            <a:r>
              <a:rPr lang="en-US" dirty="0"/>
              <a:t>Example: Peabody conditioned on Sex</a:t>
            </a:r>
          </a:p>
        </p:txBody>
      </p:sp>
    </p:spTree>
    <p:extLst>
      <p:ext uri="{BB962C8B-B14F-4D97-AF65-F5344CB8AC3E}">
        <p14:creationId xmlns:p14="http://schemas.microsoft.com/office/powerpoint/2010/main" val="3283007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pooled variance estimate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229600" cy="4524375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dirty="0"/>
              <a:t>Weighted average of the two individual variance estimates: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Char char="•"/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Char char="•"/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en-US" dirty="0">
                <a:latin typeface="Times New Roman" pitchFamily="18" charset="0"/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Char char="•"/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i="1" dirty="0" err="1"/>
              <a:t>df</a:t>
            </a:r>
            <a:r>
              <a:rPr lang="en-US" i="1" dirty="0"/>
              <a:t> = n</a:t>
            </a:r>
            <a:r>
              <a:rPr lang="en-US" i="1" baseline="-25000" dirty="0"/>
              <a:t>1</a:t>
            </a:r>
            <a:r>
              <a:rPr lang="en-US" i="1" dirty="0"/>
              <a:t>+n</a:t>
            </a:r>
            <a:r>
              <a:rPr lang="en-US" i="1" baseline="-25000" dirty="0"/>
              <a:t>2 </a:t>
            </a:r>
            <a:r>
              <a:rPr lang="en-US" dirty="0"/>
              <a:t>- 2</a:t>
            </a:r>
            <a:endParaRPr lang="en-US" i="1" dirty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Char char="•"/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Char char="•"/>
            </a:pPr>
            <a:endParaRPr lang="en-US" i="1" dirty="0">
              <a:latin typeface="Times New Roman" pitchFamily="18" charset="0"/>
            </a:endParaRPr>
          </a:p>
        </p:txBody>
      </p:sp>
      <p:graphicFrame>
        <p:nvGraphicFramePr>
          <p:cNvPr id="2970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2133600" y="2667000"/>
          <a:ext cx="4038600" cy="230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6" name="Equation" r:id="rId3" imgW="1600200" imgH="914400" progId="Equation.3">
                  <p:embed/>
                </p:oleObj>
              </mc:Choice>
              <mc:Fallback>
                <p:oleObj name="Equation" r:id="rId3" imgW="160020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667000"/>
                        <a:ext cx="4038600" cy="2308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9157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The two-sample </a:t>
            </a:r>
            <a:br>
              <a:rPr lang="en-US" sz="4000"/>
            </a:br>
            <a:r>
              <a:rPr lang="en-US" sz="4000"/>
              <a:t>independent-groups </a:t>
            </a:r>
            <a:r>
              <a:rPr lang="en-US" sz="4000" i="1"/>
              <a:t>t</a:t>
            </a:r>
            <a:r>
              <a:rPr lang="en-US" sz="4000"/>
              <a:t> test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  <a:buFont typeface="Times New Roman" pitchFamily="18" charset="0"/>
              <a:buNone/>
            </a:pPr>
            <a:r>
              <a:rPr lang="en-US" dirty="0">
                <a:latin typeface="Times New Roman" pitchFamily="18" charset="0"/>
              </a:rPr>
              <a:t> 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None/>
            </a:pPr>
            <a:r>
              <a:rPr lang="en-US" dirty="0">
                <a:latin typeface="Times New Roman" pitchFamily="18" charset="0"/>
              </a:rPr>
              <a:t> where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None/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None/>
            </a:pPr>
            <a:endParaRPr lang="en-US" dirty="0">
              <a:latin typeface="Times New Roman" pitchFamily="18" charset="0"/>
            </a:endParaRPr>
          </a:p>
        </p:txBody>
      </p:sp>
      <p:graphicFrame>
        <p:nvGraphicFramePr>
          <p:cNvPr id="31748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276600" y="1965325"/>
          <a:ext cx="2514600" cy="1331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02" name="Equation" r:id="rId3" imgW="863280" imgH="457200" progId="Equation.3">
                  <p:embed/>
                </p:oleObj>
              </mc:Choice>
              <mc:Fallback>
                <p:oleObj name="Equation" r:id="rId3" imgW="8632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965325"/>
                        <a:ext cx="2514600" cy="1331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0" name="Object 6">
                <a:extLst>
                  <a:ext uri="{FF2B5EF4-FFF2-40B4-BE49-F238E27FC236}">
                    <a16:creationId xmlns:a16="http://schemas.microsoft.com/office/drawing/2014/main" id="{994A6546-586B-494E-8181-EE2415112CD7}"/>
                  </a:ext>
                </a:extLst>
              </p:cNvPr>
              <p:cNvSpPr txBox="1">
                <a:spLocks noGrp="1"/>
              </p:cNvSpPr>
              <p:nvPr>
                <p:ph sz="quarter" idx="3"/>
              </p:nvPr>
            </p:nvSpPr>
            <p:spPr bwMode="auto">
              <a:xfrm>
                <a:off x="2855912" y="4114800"/>
                <a:ext cx="3279775" cy="1390650"/>
              </a:xfrm>
              <a:prstGeom prst="rect">
                <a:avLst/>
              </a:prstGeom>
              <a:noFill/>
            </p:spPr>
            <p:txBody>
              <a:bodyPr>
                <a:normAutofit fontScale="85000" lnSpcReduction="10000"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sub>
                                <m:sup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sub>
                                <m:sup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</m:e>
                      </m:ra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Object 6">
                <a:extLst>
                  <a:ext uri="{FF2B5EF4-FFF2-40B4-BE49-F238E27FC236}">
                    <a16:creationId xmlns:a16="http://schemas.microsoft.com/office/drawing/2014/main" id="{994A6546-586B-494E-8181-EE2415112CD7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3"/>
              </p:nvPr>
            </p:nvSpPr>
            <p:spPr bwMode="auto">
              <a:xfrm>
                <a:off x="2855912" y="4114800"/>
                <a:ext cx="3279775" cy="13906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9105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Back to regression…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i="1" dirty="0"/>
              <a:t>Y</a:t>
            </a:r>
            <a:r>
              <a:rPr lang="en-US" i="1" baseline="-25000" dirty="0"/>
              <a:t>i </a:t>
            </a:r>
            <a:r>
              <a:rPr lang="en-US" dirty="0"/>
              <a:t>= </a:t>
            </a:r>
            <a:r>
              <a:rPr lang="en-US" i="1" dirty="0">
                <a:latin typeface="Symbol" panose="05050102010706020507" pitchFamily="18" charset="2"/>
              </a:rPr>
              <a:t>b</a:t>
            </a:r>
            <a:r>
              <a:rPr lang="en-US" i="1" baseline="-25000" dirty="0"/>
              <a:t>0</a:t>
            </a:r>
            <a:r>
              <a:rPr lang="en-US" i="1" dirty="0"/>
              <a:t> + </a:t>
            </a:r>
            <a:r>
              <a:rPr lang="en-US" i="1" dirty="0">
                <a:latin typeface="Symbol" panose="05050102010706020507" pitchFamily="18" charset="2"/>
              </a:rPr>
              <a:t>b</a:t>
            </a:r>
            <a:r>
              <a:rPr lang="en-US" i="1" baseline="-25000" dirty="0"/>
              <a:t>1</a:t>
            </a:r>
            <a:r>
              <a:rPr lang="en-US" i="1" dirty="0"/>
              <a:t>X</a:t>
            </a:r>
            <a:r>
              <a:rPr lang="en-US" i="1" baseline="-25000" dirty="0"/>
              <a:t>i</a:t>
            </a:r>
            <a:r>
              <a:rPr lang="en-US" i="1" dirty="0"/>
              <a:t> + </a:t>
            </a:r>
            <a:r>
              <a:rPr lang="en-US" i="1" dirty="0" err="1">
                <a:latin typeface="Symbol" panose="05050102010706020507" pitchFamily="18" charset="2"/>
              </a:rPr>
              <a:t>e</a:t>
            </a:r>
            <a:r>
              <a:rPr lang="en-US" i="1" baseline="-25000" dirty="0" err="1"/>
              <a:t>i</a:t>
            </a:r>
            <a:r>
              <a:rPr lang="en-US" i="1" dirty="0"/>
              <a:t> </a:t>
            </a:r>
          </a:p>
          <a:p>
            <a:pPr>
              <a:lnSpc>
                <a:spcPct val="90000"/>
              </a:lnSpc>
            </a:pPr>
            <a:r>
              <a:rPr lang="en-US" dirty="0"/>
              <a:t>How are the regression parameters estimated?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digression in </a:t>
            </a:r>
            <a:r>
              <a:rPr lang="en-US" i="1" dirty="0"/>
              <a:t>R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How do we do inference about the slope?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46612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2024</TotalTime>
  <Words>136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Cambria Math</vt:lpstr>
      <vt:lpstr>Symbol</vt:lpstr>
      <vt:lpstr>Times New Roman</vt:lpstr>
      <vt:lpstr>Default Design</vt:lpstr>
      <vt:lpstr>Equation</vt:lpstr>
      <vt:lpstr>Psychology 105  Advanced Research Methods</vt:lpstr>
      <vt:lpstr>The plan for today </vt:lpstr>
      <vt:lpstr>An example of inference</vt:lpstr>
      <vt:lpstr>The pooled variance estimate</vt:lpstr>
      <vt:lpstr>The two-sample  independent-groups t test</vt:lpstr>
      <vt:lpstr>Back to regression…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47</cp:revision>
  <cp:lastPrinted>2021-02-25T18:03:41Z</cp:lastPrinted>
  <dcterms:created xsi:type="dcterms:W3CDTF">2007-01-07T21:57:11Z</dcterms:created>
  <dcterms:modified xsi:type="dcterms:W3CDTF">2021-02-25T20:50:34Z</dcterms:modified>
</cp:coreProperties>
</file>