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3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23"/>
  </p:notesMasterIdLst>
  <p:handoutMasterIdLst>
    <p:handoutMasterId r:id="rId24"/>
  </p:handoutMasterIdLst>
  <p:sldIdLst>
    <p:sldId id="275" r:id="rId15"/>
    <p:sldId id="276" r:id="rId16"/>
    <p:sldId id="277" r:id="rId17"/>
    <p:sldId id="274" r:id="rId18"/>
    <p:sldId id="258" r:id="rId19"/>
    <p:sldId id="259" r:id="rId20"/>
    <p:sldId id="260" r:id="rId21"/>
    <p:sldId id="261" r:id="rId22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D3ABA149-F5DC-4DC0-82C3-9731E459E0F3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1E4548FD-66F6-4881-9156-BECCA3712C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46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32782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5463" y="-11993563"/>
            <a:ext cx="16911638" cy="12682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15374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701040" y="4416109"/>
            <a:ext cx="5587608" cy="4161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73922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20198" y="8830627"/>
            <a:ext cx="3152977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67870" y="697869"/>
            <a:ext cx="4674662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/>
          </p:nvPr>
        </p:nvSpPr>
        <p:spPr>
          <a:xfrm>
            <a:off x="701041" y="4416108"/>
            <a:ext cx="5590795" cy="4164940"/>
          </a:xfrm>
          <a:noFill/>
          <a:ln/>
        </p:spPr>
        <p:txBody>
          <a:bodyPr wrap="none" lIns="93165" tIns="46583" rIns="93165" bIns="46583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30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67870" y="697869"/>
            <a:ext cx="4674662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/>
          </p:nvPr>
        </p:nvSpPr>
        <p:spPr>
          <a:xfrm>
            <a:off x="701041" y="4416108"/>
            <a:ext cx="5590795" cy="4164940"/>
          </a:xfrm>
          <a:noFill/>
          <a:ln/>
        </p:spPr>
        <p:txBody>
          <a:bodyPr wrap="none" lIns="93165" tIns="46583" rIns="93165" bIns="46583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3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167870" y="697869"/>
            <a:ext cx="4674662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/>
          </p:nvPr>
        </p:nvSpPr>
        <p:spPr>
          <a:xfrm>
            <a:off x="701041" y="4416108"/>
            <a:ext cx="5590795" cy="4164940"/>
          </a:xfrm>
          <a:noFill/>
          <a:ln/>
        </p:spPr>
        <p:txBody>
          <a:bodyPr wrap="none" lIns="93165" tIns="46583" rIns="93165" bIns="46583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74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1" y="4416110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47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891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1" y="4416110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09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3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1" y="4416110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0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1" y="4416110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1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3F108-55DA-4474-8EB4-976E4BE72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12E82-7D4C-447F-B8C7-604A2B2D0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A2C3F-1599-40EF-ADF5-4DB09D7F4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D7BCA-68BD-4936-8FCD-FAF992065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05DB5-4383-4F83-822D-29BDCECB3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255C3-5193-4026-9ABB-3577F37F5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BC674-C969-492E-A3E3-FE88111A9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900FF-D816-4B3B-9514-0482B4132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39CAB-5696-4741-A847-DFE7CC887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22E52-BF24-4930-A7DA-F56E5A6F7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A446F-D1A4-442F-B6AD-2C052E189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8121E-6808-4CB4-A70B-C0F937E35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2E168-2ED6-43F4-8056-596B85B63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53C89-8968-4B1B-AD04-AC31E950C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A58C4-01AD-49C7-AD15-101996133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02BF-7943-46F0-81BC-5D304DFD3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034F6-D918-47DD-B8D1-9BA7AC8C1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EF14-760F-48B7-84B0-915432576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068CB-DB7D-4EBC-AE0D-AFF043B71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50ABE-9939-40AB-B2EF-9BFE506EB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3899D-F498-49F6-83B8-B272A9F92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F3A3A-DC86-460D-AE3F-EFA4957C4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08D30-F427-43B5-9C27-6C0A1998E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95288-3A3B-43D0-888B-E81B2E07C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73308-2FAB-4C78-A409-4FDCEF106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F5B14-299A-49E4-A5A9-08C0688A8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A54B9-C3EA-4D95-B197-3CCEA4D4A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EBFD9-CF24-4166-98FC-3DA3F2CB2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60134-F59F-4DDF-8B78-0EA5DC22F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9D406-A262-481D-B022-F9F5C6375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54722-8BB4-4C4B-807E-9618628D7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A3850-2C14-489E-9B08-7A4E42687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BDADE-806B-4405-BF08-AFFE23B96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2531A-3368-414B-BF8D-9EFCC0DED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82AD2-5106-4571-B859-715E32256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315E2-72D4-4C3A-9FEF-32EFF9539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6DE8-D9B3-450E-B5DA-4BF930F2A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06AEB-AAC1-483E-8005-CB8434AB6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7A6F3-063D-4340-8D66-3D9F6BEE8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5E2AA-AB3D-4B88-BBDC-43D9CE478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DAD91-50ED-4E66-A2E2-A4FC34C21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FDEB3-C4FF-4899-9472-FCCAE1287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ED4C0-DE6D-49F7-9D82-D528AF415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70A9F-E81D-47B5-AF41-1E1705F91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2F971-E7F4-490F-A5C8-1F898F1DF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23FAC-DA4F-4F3E-9AAD-AB53F03C3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93AEE-21EB-4AC3-9933-20697C1A0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19D02-2F29-4402-9959-DB26B7D5C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10F34-34EE-4384-AC5F-0C61B0D79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B55C7-BC73-40CB-A907-A75E411AE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91E2-6713-4590-980A-7F1A68C58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3143D-E8C5-4092-B01D-BDBA8D2C3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336B0-D9E0-47BD-9E0C-08D13BACE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BC803-BB2A-41CD-819E-826E09F6E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C68CA-FF23-4FFB-978C-0386F84D8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925BA-F3AF-4F0D-B78C-61F7D94EB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5C495-52C7-4F4B-B354-E0AADC6F1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00620-BCC7-487A-9781-F1D11C28A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465C0-3297-438C-BED3-A65F50D84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0AABE-4B4E-4961-AA8E-D52D432B5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8ABC2-5BFF-49AB-A0EB-CAB27926D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06534-6A4D-4C57-9E8E-BFFCF2FE4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ABCCB-BF2E-4070-B9CD-4459C7E6A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1B4A0-FD67-43A3-A297-2A1C604ED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FDBDB-2C38-4B65-9233-30A5CE71B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7728E-C455-43E2-8C30-CE0E8AFCB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DE798-D10B-4C87-AD3E-51765CA5B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9E683-62EE-4DAA-9AA1-730D8B109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C31DA-8E3F-4229-8350-0954A620F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FDD89-366C-4411-BAC8-2A7D2D8E8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B94AE-CAA6-4C80-A80C-04C0784660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92BA2-DFCC-473C-9159-1E353693B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6219E-93BA-4910-A5E6-1EEEF7447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6E88E-B558-4F4B-B3A1-937CEF8A9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C91EA-C8A6-4FBE-8CC4-354F62759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D6ED3-EE80-46AE-9F83-73902438A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B416E-3837-450D-983F-70F51FF93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93780-C2C7-4795-890E-717862CC1E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BAF63-0729-4EFC-ADED-85E1A4D28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7C1E0-AC92-4363-9957-57FD67AC1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BC9D3-475A-4351-B9E6-178590D58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351D4-4B64-45E4-9757-EAD89254B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A89D0-5D20-4071-92F4-91F907D0A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C28EF-FBF0-4D96-BFA0-AD7691CEE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C5BAC-DF42-4285-8D0B-C8CA42B17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07BAD-8A23-4C18-B419-BB0525CF1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535CC-95AB-4F46-9D40-23BC4A936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3D269-DBD3-49FC-87C5-A6A87C713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D7D17-12F1-4594-83C5-DC35A2456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95199-5ED2-4048-A99C-937AED069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570A5-1490-48F5-A8FE-0B4A9E350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08270-8DEE-4236-BF75-1E7392628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5668C-1798-4674-8AE4-E3EF93593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826DC-4138-4925-8846-34A1ECB99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9CE52-8A4D-4FD4-B9DA-7442ADAAF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4F133-82DD-421C-AE53-587B42A05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96E92-56BC-4672-97EF-FDBB90366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33F39-81A9-41BF-81E1-06CEC8498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57B66-DE87-4AE4-9153-C32B0028F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A0DF9-4E12-4076-A193-31B7ADF47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64968-7804-480F-8DA9-AB61D0203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75F43-C418-4C04-A951-CB418D413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0E2F8-4FFD-40F4-82A0-F5C9026A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AA899-CE1D-4EE5-BA79-15C67744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977A0-2591-4D34-BAA7-941BB768A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FAFE9-A8BE-4C10-8747-2A296F47F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F505E-2130-43A8-B869-92321C728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8128E-8D0F-4F9D-9F42-EC1BFA290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1C0E4-F7F6-4B90-A275-ABA902BAE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DF0E-A3BD-4354-B933-25FE47299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86400-8F4E-41AC-BCD4-42FD55D75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C4C0A-0DDA-4C88-A4EB-2FA96ADE6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2EDA3-1A88-4762-94EC-DC9455869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7D16B-7DEE-4525-8379-469527C5F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F5AEF-BD25-4078-A9D4-51C1C1AA5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856C2-C09B-4FFE-B713-307844504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FE47-F0A1-4650-BB29-852E9A2B4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37C82-1090-428E-83DE-CE6D25E3B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5E2CA-128F-440B-BC77-741820CF4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FE650-24DA-45CB-B8DA-9F8461994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4804-C19D-4C56-8E6C-0D9D3A23A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C5964-4A16-4946-9EB4-0126F3BFA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DD574-8B1F-4CD3-8898-54CF25623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312C5-E7C9-47BC-B261-E286545B5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DEB14-51CF-48DD-B1D7-4563C60C2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E3EE6-38EB-480C-A957-DDB7CF8D6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3E608-9BE6-470D-99CB-BBB85E1BD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59CE9-164A-4734-A7FB-70922A3D5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FA805-6186-4E2D-B60D-D9CE94EC3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C4B2B-82F8-4980-A37D-7E338C7BE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56438-13F9-4346-85B4-02C954BB2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3664E-2EC2-4645-8081-AE5946CB1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47450-3D69-4C3B-B2A2-D1A88318D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1E3B6-8C2C-44F3-9719-F52E78B28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2BD4E-4454-4CF1-B792-D1F7ED2E3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FD097-1B00-4E14-9E1D-91758496F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7FDB2-0E58-4498-A0E6-3C9132BC5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6CCE9-9FC1-4B21-A3F2-C083ACCAB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8CD03-9557-443A-A61A-51D5F053F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78751-9922-4E46-BA6D-26EBE43E5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1F6F5-3237-4EF8-8EA9-C9D1BE2AA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63EED-23D0-4430-ACDA-BF7A2CED9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1799D-816D-4998-B7E0-CF87C9FB8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08963" cy="1122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7088" y="1600200"/>
            <a:ext cx="4029075" cy="217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7088" y="3929063"/>
            <a:ext cx="4029075" cy="2176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2E4FB-5DA3-4EE6-9309-BAC018BC0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65441-8F6C-4827-9373-26D992074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B374A-8057-450A-BC2B-7657BA8F6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DF9FC-9F32-434A-8000-3E2EC035B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4480E-69EE-4238-897A-F37BAAF52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B7FC6-ACB5-4F7E-B562-5870671B4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FBE25-68F1-42A0-A4D4-21A558570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DD164-82ED-4988-A827-CFBA9F15E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425F2-498C-422C-8432-BA8F945AD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AEFDD-FE4A-405A-9E09-1D2740D74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BFF1-411D-4D9C-BA3B-7AF801582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99F46-7B5D-44D4-B9FB-8E1645ABA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A9F052E-75B6-437D-BAE3-7450812E1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B34F547-8A3C-4E9A-917C-2C1B44F9CF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4A5B34E8-CECF-47BE-9433-7E0486AC1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50CF0D5-763B-4AF3-B75A-B33E890E9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638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BB794150-52F8-4E86-A53A-165FDF69D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741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1E14E2C7-45C6-466B-A5E3-9E77C3C1F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E26E7C83-21C2-40E6-ABE3-EF0B6ABA6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A11DD1-BAA7-4FE2-96EB-74E605CBC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25A3904D-A0D7-44D8-9C58-3F597A60B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590934F7-A862-427E-8E70-985ECEDA9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71ECF84-F618-4221-AFFD-C34EC7C1A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DDA5AB-134E-48E9-9C58-2F5A69DDC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31956502-4BF2-4F43-B8C4-BEED7E74E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84B59F1-6E6E-4488-A17D-DD7865AF7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February 11, 2021</a:t>
            </a:r>
          </a:p>
        </p:txBody>
      </p:sp>
    </p:spTree>
    <p:extLst>
      <p:ext uri="{BB962C8B-B14F-4D97-AF65-F5344CB8AC3E}">
        <p14:creationId xmlns:p14="http://schemas.microsoft.com/office/powerpoint/2010/main" val="4096980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The plan for today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25550"/>
            <a:ext cx="8229600" cy="5630863"/>
          </a:xfrm>
        </p:spPr>
        <p:txBody>
          <a:bodyPr/>
          <a:lstStyle/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Investigating the uniform distribution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Rules for combining probabilities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Bayes’ theorem</a:t>
            </a:r>
          </a:p>
          <a:p>
            <a:pPr marL="323850" indent="-32385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9921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Recapping types of distributions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25550"/>
            <a:ext cx="8229600" cy="5630863"/>
          </a:xfrm>
        </p:spPr>
        <p:txBody>
          <a:bodyPr/>
          <a:lstStyle/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So far, we have discussed two types of distributions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Distributions:</a:t>
            </a:r>
          </a:p>
          <a:p>
            <a:pPr marL="723900" lvl="1" indent="-26670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Values that a variable takes on, with frequencies (or relative frequencies) of those values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Probability distributions:</a:t>
            </a:r>
          </a:p>
          <a:p>
            <a:pPr marL="723900" lvl="1" indent="-26670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Values that a random variable </a:t>
            </a:r>
            <a:r>
              <a:rPr lang="en-US" i="1" dirty="0"/>
              <a:t>could</a:t>
            </a:r>
            <a:r>
              <a:rPr lang="en-US" dirty="0"/>
              <a:t> take on, together with probabilities of those values</a:t>
            </a:r>
          </a:p>
          <a:p>
            <a:pPr marL="323850" indent="-32385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627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Similarities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We’ve seen that the same ways of thinking can help us understand the shape of both types of distribution.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The trick to understanding probability distributions is to apply those ways of thinking to what </a:t>
            </a:r>
            <a:r>
              <a:rPr lang="en-US" i="1" dirty="0"/>
              <a:t>would</a:t>
            </a:r>
            <a:r>
              <a:rPr lang="en-US" dirty="0"/>
              <a:t> happen in the long run.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addition rule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61327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Used for combining events with an “OR” link.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Simple form (requires mutually exclusive events):  P(A or B) = P(A) + P(B)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P(a die comes up 1 OR 2)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P(spinner lands between 0 and ¼ OR between ½ and ¾)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 N(0,1) &lt; -1.96 OR &gt; 1.96)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addition rule (cont.)</a:t>
            </a:r>
            <a:r>
              <a:rPr lang="ar-SA"/>
              <a:t>‏</a:t>
            </a:r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The more complex form:  P(A or B) = P(A) + P(B) – P(A and B).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Does not require mutual exclusivity.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P( 1</a:t>
            </a:r>
            <a:r>
              <a:rPr lang="en-US" baseline="33000" dirty="0"/>
              <a:t>st</a:t>
            </a:r>
            <a:r>
              <a:rPr lang="en-US" dirty="0"/>
              <a:t> coin toss is 'H' OR 2</a:t>
            </a:r>
            <a:r>
              <a:rPr lang="en-US" baseline="33000" dirty="0"/>
              <a:t>nd</a:t>
            </a:r>
            <a:r>
              <a:rPr lang="en-US" dirty="0"/>
              <a:t> coin toss is 'H')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P( 1</a:t>
            </a:r>
            <a:r>
              <a:rPr lang="en-US" baseline="33000" dirty="0"/>
              <a:t>st</a:t>
            </a:r>
            <a:r>
              <a:rPr lang="en-US" dirty="0"/>
              <a:t> IQ &gt; 136 OR 2</a:t>
            </a:r>
            <a:r>
              <a:rPr lang="en-US" baseline="33000" dirty="0"/>
              <a:t>nd</a:t>
            </a:r>
            <a:r>
              <a:rPr lang="en-US" dirty="0"/>
              <a:t> IQ &gt; 136)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But there's a problem: how do we get     P(A and B)?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multiplication rule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Used for combining events with an 'AND' link.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Simple form (requires independent events): P(A and B) = P(A) P(B).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P( 1</a:t>
            </a:r>
            <a:r>
              <a:rPr lang="en-US" baseline="33000" dirty="0"/>
              <a:t>st</a:t>
            </a:r>
            <a:r>
              <a:rPr lang="en-US" dirty="0"/>
              <a:t> coin toss = 'H' AND 2</a:t>
            </a:r>
            <a:r>
              <a:rPr lang="en-US" baseline="33000" dirty="0"/>
              <a:t>nd</a:t>
            </a:r>
            <a:r>
              <a:rPr lang="en-US" dirty="0"/>
              <a:t> coin toss = 'H')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P( 1</a:t>
            </a:r>
            <a:r>
              <a:rPr lang="en-US" baseline="33000" dirty="0"/>
              <a:t>st</a:t>
            </a:r>
            <a:r>
              <a:rPr lang="en-US" dirty="0"/>
              <a:t> spin &gt; ½ AND 2</a:t>
            </a:r>
            <a:r>
              <a:rPr lang="en-US" baseline="33000" dirty="0"/>
              <a:t>nd</a:t>
            </a:r>
            <a:r>
              <a:rPr lang="en-US" dirty="0"/>
              <a:t> spin &lt; ¾ 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multiplication rule (cont.)</a:t>
            </a:r>
            <a:r>
              <a:rPr lang="ar-SA"/>
              <a:t>‏</a:t>
            </a:r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The more complex form (does not require independence): 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P(A and B) = P(A) P(B|A)  or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P(A and B) = P(B) P(A|B)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The vertical bar is read “given” and indicates conditional probability.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406</Words>
  <Application>Microsoft Office PowerPoint</Application>
  <PresentationFormat>On-screen Show (4:3)</PresentationFormat>
  <Paragraphs>44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8</vt:i4>
      </vt:variant>
    </vt:vector>
  </HeadingPairs>
  <TitlesOfParts>
    <vt:vector size="26" baseType="lpstr">
      <vt:lpstr>Arial</vt:lpstr>
      <vt:lpstr>Lucida Sans Unicode</vt:lpstr>
      <vt:lpstr>Times New Roman</vt:lpstr>
      <vt:lpstr>Wingdings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10_Default Design</vt:lpstr>
      <vt:lpstr>11_Default Design</vt:lpstr>
      <vt:lpstr>12_Default Design</vt:lpstr>
      <vt:lpstr>13_Default Design</vt:lpstr>
      <vt:lpstr>Psychology 105  Advanced Research Methods</vt:lpstr>
      <vt:lpstr>The plan for today</vt:lpstr>
      <vt:lpstr>Recapping types of distributions</vt:lpstr>
      <vt:lpstr>Similarities</vt:lpstr>
      <vt:lpstr>The addition rule</vt:lpstr>
      <vt:lpstr>The addition rule (cont.)‏</vt:lpstr>
      <vt:lpstr>The multiplication rule</vt:lpstr>
      <vt:lpstr>The multiplication rule (cont.)‏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22</cp:revision>
  <cp:lastPrinted>2021-02-11T17:49:25Z</cp:lastPrinted>
  <dcterms:modified xsi:type="dcterms:W3CDTF">2021-02-11T21:19:01Z</dcterms:modified>
</cp:coreProperties>
</file>