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78" r:id="rId2"/>
    <p:sldId id="279" r:id="rId3"/>
    <p:sldId id="263" r:id="rId4"/>
    <p:sldId id="264" r:id="rId5"/>
    <p:sldId id="265" r:id="rId6"/>
    <p:sldId id="268" r:id="rId7"/>
    <p:sldId id="269" r:id="rId8"/>
    <p:sldId id="276" r:id="rId9"/>
    <p:sldId id="271" r:id="rId10"/>
    <p:sldId id="272" r:id="rId11"/>
  </p:sldIdLst>
  <p:sldSz cx="9144000" cy="6858000" type="screen4x3"/>
  <p:notesSz cx="6881813" cy="9296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698" autoAdjust="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1430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2E3FCD4-EB9F-4945-A868-4889B4555A3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274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B6CA20-97BA-4267-AE02-7B3E83D01F0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97513" y="1"/>
            <a:ext cx="298274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3E9C92-75DF-4C2B-AAD4-1482C2DDF58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FC733A-24F2-4033-A161-C86AB9AD709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298274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5CF49-CE52-4BEC-865E-7DF06EFAD7E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97513" y="8829676"/>
            <a:ext cx="298274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8123F-A18D-484E-B381-740834B64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597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385925" y="-11993563"/>
            <a:ext cx="16933863" cy="1270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8183" y="4416109"/>
            <a:ext cx="5503887" cy="4180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3381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970436" y="8830627"/>
            <a:ext cx="3038372" cy="464184"/>
          </a:xfrm>
          <a:prstGeom prst="rect">
            <a:avLst/>
          </a:prstGeom>
          <a:ln/>
        </p:spPr>
        <p:txBody>
          <a:bodyPr/>
          <a:lstStyle/>
          <a:p>
            <a:fld id="{68340A8F-1A59-446F-B3AA-041DAF73C76E}" type="slidenum">
              <a:rPr lang="en-US"/>
              <a:pPr/>
              <a:t>1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574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17600" y="708025"/>
            <a:ext cx="4646613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8182" y="4416109"/>
            <a:ext cx="5505450" cy="418242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7036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17600" y="708025"/>
            <a:ext cx="4646613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8182" y="4416109"/>
            <a:ext cx="5505450" cy="418242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9869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17600" y="708025"/>
            <a:ext cx="4646613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8182" y="4416109"/>
            <a:ext cx="5505450" cy="418242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2421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17600" y="708025"/>
            <a:ext cx="4646613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8182" y="4416109"/>
            <a:ext cx="5505450" cy="418242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5677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650" tIns="45825" rIns="91650" bIns="45825" anchor="ctr"/>
          <a:lstStyle/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/>
          </p:nvPr>
        </p:nvSpPr>
        <p:spPr>
          <a:xfrm>
            <a:off x="701675" y="4416425"/>
            <a:ext cx="5600700" cy="4175125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866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F4B2930-A05C-45A8-BFB2-C054F5BBEF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B54CF87-9AAF-43C9-B67E-FA985CA657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92ADAAE-A644-4DF2-9DF8-9D36360036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B4F7EF-8E81-4463-A016-4E524705DA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388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0250855-CC37-4F82-9547-33FB57A0C8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4223C90-4841-41A2-A344-39A2C9CB10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742FA72-5CD0-488E-B87A-CC00424F26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87ECB73-8C48-47D2-8E9B-717F04455C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0A6AA6F-4D4B-46C5-A1FF-7947CB43C7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BDDDA82-E1D5-4EAD-AD8C-1A8E1FB887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B4EDB2B-1B13-40A6-878A-0B0602E9A7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4EBF330-8287-47B1-8D51-C8548233C8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fld id="{E165AD93-5E02-4609-A3C6-DDA25EA36E0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1313" indent="-34131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cereal%20ad.jp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105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Advanced Research Methods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January 28, 2021</a:t>
            </a:r>
          </a:p>
        </p:txBody>
      </p:sp>
    </p:spTree>
    <p:extLst>
      <p:ext uri="{BB962C8B-B14F-4D97-AF65-F5344CB8AC3E}">
        <p14:creationId xmlns:p14="http://schemas.microsoft.com/office/powerpoint/2010/main" val="1526590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standard deviation (cont.)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4375"/>
          </a:xfrm>
        </p:spPr>
        <p:txBody>
          <a:bodyPr/>
          <a:lstStyle/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dirty="0"/>
              <a:t>The conceptual formula for the sample variance is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None/>
            </a:pPr>
            <a:endParaRPr lang="en-US" dirty="0"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endParaRPr lang="en-US" dirty="0"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dirty="0"/>
              <a:t>The standard deviation is just the square root of the variance.</a:t>
            </a:r>
          </a:p>
        </p:txBody>
      </p:sp>
      <p:graphicFrame>
        <p:nvGraphicFramePr>
          <p:cNvPr id="43012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2819400" y="2209800"/>
          <a:ext cx="4038600" cy="156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3" imgW="1180800" imgH="457200" progId="Equation.3">
                  <p:embed/>
                </p:oleObj>
              </mc:Choice>
              <mc:Fallback>
                <p:oleObj name="Equation" r:id="rId3" imgW="1180800" imgH="457200" progId="Equation.3">
                  <p:embed/>
                  <p:pic>
                    <p:nvPicPr>
                      <p:cNvPr id="430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209800"/>
                        <a:ext cx="4038600" cy="1563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>
                <a:solidFill>
                  <a:srgbClr val="000000"/>
                </a:solidFill>
              </a:rPr>
              <a:t>Aspects of shape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Those points correspond to the basic aspects of shape: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central tendency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modality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variability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symmetry or skew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kurtosis</a:t>
            </a:r>
          </a:p>
        </p:txBody>
      </p:sp>
    </p:spTree>
    <p:extLst>
      <p:ext uri="{BB962C8B-B14F-4D97-AF65-F5344CB8AC3E}">
        <p14:creationId xmlns:p14="http://schemas.microsoft.com/office/powerpoint/2010/main" val="51889416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>
                <a:solidFill>
                  <a:srgbClr val="000000"/>
                </a:solidFill>
              </a:rPr>
              <a:t>Numerical Methods</a:t>
            </a: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848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descriptive statistics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measures of central tendency: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mean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median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mode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others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central tendency in R: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mean(Peabody)</a:t>
            </a:r>
            <a:r>
              <a:rPr lang="ar-SA" sz="2800" dirty="0">
                <a:solidFill>
                  <a:srgbClr val="000000"/>
                </a:solidFill>
              </a:rPr>
              <a:t>‏</a:t>
            </a:r>
            <a:endParaRPr lang="en-US" sz="2800" dirty="0">
              <a:solidFill>
                <a:srgbClr val="000000"/>
              </a:solidFill>
            </a:endParaRP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median(Peabody)</a:t>
            </a:r>
            <a:r>
              <a:rPr lang="ar-SA" sz="2800" dirty="0">
                <a:solidFill>
                  <a:srgbClr val="000000"/>
                </a:solidFill>
              </a:rPr>
              <a:t>‏</a:t>
            </a:r>
            <a:endParaRPr lang="en-US" sz="2800" dirty="0">
              <a:solidFill>
                <a:srgbClr val="000000"/>
              </a:solidFill>
            </a:endParaRPr>
          </a:p>
          <a:p>
            <a:pPr marL="741363" lvl="1" indent="-284163"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457200" y="190500"/>
            <a:ext cx="8229600" cy="1311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</a:rPr>
              <a:t>Choosing measures of central tendency</a:t>
            </a:r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geometric interpretations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mean = balance point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median = halfway point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your purpose may govern choice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  <a:hlinkClick r:id="rId3" action="ppaction://hlinkfile"/>
              </a:rPr>
              <a:t>cereal box </a:t>
            </a:r>
            <a:r>
              <a:rPr lang="en-US" sz="2800" dirty="0">
                <a:solidFill>
                  <a:srgbClr val="000000"/>
                </a:solidFill>
              </a:rPr>
              <a:t>example  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principle of “resistance” may govern choice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</a:rPr>
              <a:t>Descriptive Statistics for Variability</a:t>
            </a:r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The measure of variability is generally determined by the measure of central tendency.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median </a:t>
            </a:r>
            <a:r>
              <a:rPr lang="en-US" sz="3200" dirty="0">
                <a:solidFill>
                  <a:srgbClr val="000000"/>
                </a:solidFill>
                <a:latin typeface="Wingdings" charset="2"/>
              </a:rPr>
              <a:t></a:t>
            </a:r>
            <a:r>
              <a:rPr lang="en-US" sz="3200" dirty="0">
                <a:solidFill>
                  <a:srgbClr val="000000"/>
                </a:solidFill>
              </a:rPr>
              <a:t> interquartile range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mean </a:t>
            </a:r>
            <a:r>
              <a:rPr lang="en-US" sz="3200" dirty="0">
                <a:solidFill>
                  <a:srgbClr val="000000"/>
                </a:solidFill>
                <a:latin typeface="Wingdings" charset="2"/>
              </a:rPr>
              <a:t></a:t>
            </a:r>
            <a:r>
              <a:rPr lang="en-US" sz="3200" dirty="0">
                <a:solidFill>
                  <a:srgbClr val="000000"/>
                </a:solidFill>
              </a:rPr>
              <a:t> standard deviation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interquartile range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Considerations that make the median a reasonable choice for central tendency  (e.g., resistance) may apply just as well to measuring variability.</a:t>
            </a:r>
          </a:p>
          <a:p>
            <a:r>
              <a:rPr lang="en-US"/>
              <a:t>Interquartile range = the difference between the median of the upper half of the data and the median of the lower half.</a:t>
            </a:r>
          </a:p>
          <a:p>
            <a:r>
              <a:rPr lang="en-US"/>
              <a:t>These “medians” are actually quartiles.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ChangeArrowheads="1"/>
          </p:cNvSpPr>
          <p:nvPr/>
        </p:nvSpPr>
        <p:spPr bwMode="auto">
          <a:xfrm>
            <a:off x="2500313" y="1168431"/>
            <a:ext cx="5530681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Stem and Leaf Plot of Peabody</a:t>
            </a:r>
          </a:p>
          <a:p>
            <a:endParaRPr lang="en-US" sz="2400" b="1" dirty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eaLnBrk="0" hangingPunct="0">
              <a:buClrTx/>
              <a:buSzTx/>
              <a:buFontTx/>
              <a:buNone/>
            </a:pP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5|7</a:t>
            </a:r>
          </a:p>
          <a:p>
            <a:pPr eaLnBrk="0" hangingPunct="0">
              <a:buClrTx/>
              <a:buSzTx/>
              <a:buFontTx/>
              <a:buNone/>
            </a:pP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6|14</a:t>
            </a:r>
          </a:p>
          <a:p>
            <a:pPr eaLnBrk="0" hangingPunct="0">
              <a:buClrTx/>
              <a:buSzTx/>
              <a:buFontTx/>
              <a:buNone/>
            </a:pP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6|55799</a:t>
            </a:r>
          </a:p>
          <a:p>
            <a:pPr eaLnBrk="0" hangingPunct="0">
              <a:buClrTx/>
              <a:buSzTx/>
              <a:buFontTx/>
              <a:buNone/>
            </a:pP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7|12</a:t>
            </a:r>
          </a:p>
          <a:p>
            <a:pPr eaLnBrk="0" hangingPunct="0">
              <a:buClrTx/>
              <a:buSzTx/>
              <a:buFontTx/>
              <a:buNone/>
            </a:pP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7|6679</a:t>
            </a:r>
          </a:p>
          <a:p>
            <a:pPr eaLnBrk="0" hangingPunct="0">
              <a:buClrTx/>
              <a:buSzTx/>
              <a:buFontTx/>
              <a:buNone/>
            </a:pP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8|01113444</a:t>
            </a:r>
          </a:p>
          <a:p>
            <a:pPr eaLnBrk="0" hangingPunct="0">
              <a:buClrTx/>
              <a:buSzTx/>
              <a:buFontTx/>
              <a:buNone/>
            </a:pP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8|566799</a:t>
            </a:r>
          </a:p>
          <a:p>
            <a:pPr eaLnBrk="0" hangingPunct="0">
              <a:buClrTx/>
              <a:buSzTx/>
              <a:buFontTx/>
              <a:buNone/>
            </a:pP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9|00112234</a:t>
            </a:r>
          </a:p>
          <a:p>
            <a:pPr eaLnBrk="0" hangingPunct="0">
              <a:buClrTx/>
              <a:buSzTx/>
              <a:buFontTx/>
              <a:buNone/>
            </a:pP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9|556</a:t>
            </a:r>
          </a:p>
          <a:p>
            <a:pPr eaLnBrk="0" hangingPunct="0">
              <a:buClrTx/>
              <a:buSzTx/>
              <a:buFontTx/>
              <a:buNone/>
            </a:pP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10|0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>
                <a:solidFill>
                  <a:srgbClr val="000000"/>
                </a:solidFill>
              </a:rPr>
              <a:t>Extending R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34963" indent="-334963">
              <a:spcBef>
                <a:spcPts val="800"/>
              </a:spcBef>
              <a:buFont typeface="Arial" charset="0"/>
              <a:buChar char="•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3200">
                <a:solidFill>
                  <a:srgbClr val="000000"/>
                </a:solidFill>
              </a:rPr>
              <a:t>Writing a simple function.</a:t>
            </a:r>
          </a:p>
          <a:p>
            <a:pPr marL="334963" indent="-334963">
              <a:spcBef>
                <a:spcPts val="800"/>
              </a:spcBef>
              <a:buFont typeface="Arial" charset="0"/>
              <a:buChar char="•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3200">
                <a:solidFill>
                  <a:srgbClr val="000000"/>
                </a:solidFill>
              </a:rPr>
              <a:t>An IQR function that does what we want it to do.</a:t>
            </a:r>
          </a:p>
        </p:txBody>
      </p:sp>
    </p:spTree>
    <p:extLst>
      <p:ext uri="{BB962C8B-B14F-4D97-AF65-F5344CB8AC3E}">
        <p14:creationId xmlns:p14="http://schemas.microsoft.com/office/powerpoint/2010/main" val="876851436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standard deviation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When the mean is the chosen measure of central tendency, a measure of variability that is something like average distance from the mean is a reasonable way of describing variability.</a:t>
            </a:r>
          </a:p>
          <a:p>
            <a:r>
              <a:rPr lang="en-US"/>
              <a:t>Digression in </a:t>
            </a:r>
            <a:r>
              <a:rPr lang="en-US" i="1"/>
              <a:t>R</a:t>
            </a:r>
            <a:r>
              <a:rPr lang="en-US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284</Words>
  <Application>Microsoft Office PowerPoint</Application>
  <PresentationFormat>On-screen Show (4:3)</PresentationFormat>
  <Paragraphs>59</Paragraphs>
  <Slides>10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Courier New</vt:lpstr>
      <vt:lpstr>Times New Roman</vt:lpstr>
      <vt:lpstr>Wingdings</vt:lpstr>
      <vt:lpstr>Default Design</vt:lpstr>
      <vt:lpstr>Equation</vt:lpstr>
      <vt:lpstr>Psychology 105  Advanced Research Methods</vt:lpstr>
      <vt:lpstr>PowerPoint Presentation</vt:lpstr>
      <vt:lpstr>PowerPoint Presentation</vt:lpstr>
      <vt:lpstr>PowerPoint Presentation</vt:lpstr>
      <vt:lpstr>PowerPoint Presentation</vt:lpstr>
      <vt:lpstr>The interquartile range</vt:lpstr>
      <vt:lpstr>PowerPoint Presentation</vt:lpstr>
      <vt:lpstr>PowerPoint Presentation</vt:lpstr>
      <vt:lpstr>The standard deviation</vt:lpstr>
      <vt:lpstr>The standard deviation (cont.)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26</cp:revision>
  <cp:lastPrinted>2018-08-29T20:56:14Z</cp:lastPrinted>
  <dcterms:modified xsi:type="dcterms:W3CDTF">2021-01-28T18:53:02Z</dcterms:modified>
</cp:coreProperties>
</file>