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81" r:id="rId2"/>
    <p:sldId id="282" r:id="rId3"/>
    <p:sldId id="258" r:id="rId4"/>
    <p:sldId id="279" r:id="rId5"/>
    <p:sldId id="274" r:id="rId6"/>
    <p:sldId id="268" r:id="rId7"/>
    <p:sldId id="261" r:id="rId8"/>
    <p:sldId id="262" r:id="rId9"/>
    <p:sldId id="263" r:id="rId10"/>
    <p:sldId id="264" r:id="rId11"/>
  </p:sldIdLst>
  <p:sldSz cx="9144000" cy="6858000" type="screen4x3"/>
  <p:notesSz cx="7010400" cy="9296400"/>
  <p:defaultTextStyle>
    <a:defPPr>
      <a:defRPr lang="en-GB"/>
    </a:defPPr>
    <a:lvl1pPr algn="l" defTabSz="457200" rtl="0" fontAlgn="base"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kern="1200">
        <a:solidFill>
          <a:schemeClr val="bg1"/>
        </a:solidFill>
        <a:latin typeface="Arial" charset="0"/>
        <a:ea typeface="+mn-ea"/>
        <a:cs typeface="Arial" charset="0"/>
      </a:defRPr>
    </a:lvl1pPr>
    <a:lvl2pPr marL="457200" algn="l" defTabSz="457200" rtl="0" fontAlgn="base"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kern="1200">
        <a:solidFill>
          <a:schemeClr val="bg1"/>
        </a:solidFill>
        <a:latin typeface="Arial" charset="0"/>
        <a:ea typeface="+mn-ea"/>
        <a:cs typeface="Arial" charset="0"/>
      </a:defRPr>
    </a:lvl2pPr>
    <a:lvl3pPr marL="914400" algn="l" defTabSz="457200" rtl="0" fontAlgn="base"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kern="1200">
        <a:solidFill>
          <a:schemeClr val="bg1"/>
        </a:solidFill>
        <a:latin typeface="Arial" charset="0"/>
        <a:ea typeface="+mn-ea"/>
        <a:cs typeface="Arial" charset="0"/>
      </a:defRPr>
    </a:lvl3pPr>
    <a:lvl4pPr marL="1371600" algn="l" defTabSz="457200" rtl="0" fontAlgn="base"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kern="1200">
        <a:solidFill>
          <a:schemeClr val="bg1"/>
        </a:solidFill>
        <a:latin typeface="Arial" charset="0"/>
        <a:ea typeface="+mn-ea"/>
        <a:cs typeface="Arial" charset="0"/>
      </a:defRPr>
    </a:lvl4pPr>
    <a:lvl5pPr marL="1828800" algn="l" defTabSz="457200" rtl="0" fontAlgn="base"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kern="1200">
        <a:solidFill>
          <a:schemeClr val="bg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 userDrawn="1">
          <p15:clr>
            <a:srgbClr val="A4A3A4"/>
          </p15:clr>
        </p15:guide>
        <p15:guide id="2" pos="2209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8" autoAdjust="0"/>
    <p:restoredTop sz="94698" autoAdjust="0"/>
  </p:normalViewPr>
  <p:slideViewPr>
    <p:cSldViewPr>
      <p:cViewPr varScale="1">
        <p:scale>
          <a:sx n="74" d="100"/>
          <a:sy n="74" d="100"/>
        </p:scale>
        <p:origin x="901" y="32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0" y="1430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928"/>
        <p:guide pos="2209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32E3FCD4-EB9F-4945-A868-4889B4555A3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1" y="2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EB6CA20-97BA-4267-AE02-7B3E83D01F0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70338" y="2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3E9C92-75DF-4C2B-AAD4-1482C2DDF583}" type="datetimeFigureOut">
              <a:rPr lang="en-US" smtClean="0"/>
              <a:t>1/26/2021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DFC733A-24F2-4033-A161-C86AB9AD709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1" y="8829677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C95CF49-CE52-4BEC-865E-7DF06EFAD7E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70338" y="8829677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68123F-A18D-484E-B381-740834B645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259778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-14497050" y="-11993563"/>
            <a:ext cx="16935450" cy="127015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sp>
      <p:sp>
        <p:nvSpPr>
          <p:cNvPr id="2050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701042" y="4416110"/>
            <a:ext cx="5606727" cy="41808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033812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xfrm>
            <a:off x="4044624" y="8830627"/>
            <a:ext cx="3095144" cy="464184"/>
          </a:xfrm>
          <a:prstGeom prst="rect">
            <a:avLst/>
          </a:prstGeom>
          <a:ln/>
        </p:spPr>
        <p:txBody>
          <a:bodyPr/>
          <a:lstStyle/>
          <a:p>
            <a:fld id="{68340A8F-1A59-446F-B3AA-041DAF73C76E}" type="slidenum">
              <a:rPr lang="en-US"/>
              <a:pPr/>
              <a:t>1</a:t>
            </a:fld>
            <a:endParaRPr lang="en-US"/>
          </a:p>
        </p:txBody>
      </p:sp>
      <p:sp>
        <p:nvSpPr>
          <p:cNvPr id="38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89535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81100" y="708025"/>
            <a:ext cx="4648200" cy="34861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01041" y="4416110"/>
            <a:ext cx="5608320" cy="4182427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lIns="93172" tIns="46586" rIns="93172" bIns="46586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81328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81100" y="708025"/>
            <a:ext cx="4648200" cy="34861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01041" y="4416110"/>
            <a:ext cx="5608320" cy="4182427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lIns="93172" tIns="46586" rIns="93172" bIns="46586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26658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81100" y="708025"/>
            <a:ext cx="4648200" cy="34861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01041" y="4416110"/>
            <a:ext cx="5608320" cy="4182427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lIns="93172" tIns="46586" rIns="93172" bIns="46586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255615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xfrm>
            <a:off x="3970436" y="8830627"/>
            <a:ext cx="3038372" cy="464184"/>
          </a:xfrm>
          <a:prstGeom prst="rect">
            <a:avLst/>
          </a:prstGeom>
          <a:ln/>
        </p:spPr>
        <p:txBody>
          <a:bodyPr/>
          <a:lstStyle/>
          <a:p>
            <a:fld id="{3D3235FA-EAF9-4E42-B15E-4B33590CDE01}" type="slidenum">
              <a:rPr lang="en-US"/>
              <a:pPr/>
              <a:t>5</a:t>
            </a:fld>
            <a:endParaRPr lang="en-US"/>
          </a:p>
        </p:txBody>
      </p:sp>
      <p:sp>
        <p:nvSpPr>
          <p:cNvPr id="61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014813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81100" y="708025"/>
            <a:ext cx="4648200" cy="34861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01041" y="4416110"/>
            <a:ext cx="5608320" cy="4182427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lIns="93172" tIns="46586" rIns="93172" bIns="46586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68834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81100" y="708025"/>
            <a:ext cx="4648200" cy="34861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01041" y="4416110"/>
            <a:ext cx="5608320" cy="4182427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lIns="93172" tIns="46586" rIns="93172" bIns="46586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374580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81100" y="708025"/>
            <a:ext cx="4648200" cy="34861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01041" y="4416110"/>
            <a:ext cx="5608320" cy="4182427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lIns="93172" tIns="46586" rIns="93172" bIns="46586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598690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81100" y="708025"/>
            <a:ext cx="4648200" cy="34861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0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01041" y="4416110"/>
            <a:ext cx="5608320" cy="4182427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lIns="93172" tIns="46586" rIns="93172" bIns="46586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62421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6F4B2930-A05C-45A8-BFB2-C054F5BBEF1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3B54CF87-9AAF-43C9-B67E-FA985CA6575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5813" cy="584993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4993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C92ADAAE-A644-4DF2-9DF8-9D363600369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C0250855-CC37-4F82-9547-33FB57A0C80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04223C90-4841-41A2-A344-39A2C9CB102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7013" cy="45243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6613" y="1600200"/>
            <a:ext cx="4038600" cy="45243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1742FA72-5CD0-488E-B87A-CC00424F262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887ECB73-8C48-47D2-8E9B-717F04455C7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B0A6AA6F-4D4B-46C5-A1FF-7947CB43C79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DBDDDA82-E1D5-4EAD-AD8C-1A8E1FB8878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AB4EDB2B-1B13-40A6-878A-0B0602E9A77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84EBF330-8287-47B1-8D51-C8548233C8F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8013" cy="114141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8013" cy="4524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1027" name="Text Box 3"/>
          <p:cNvSpPr txBox="1">
            <a:spLocks noChangeArrowheads="1"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8" name="Text Box 4"/>
          <p:cNvSpPr txBox="1">
            <a:spLocks noChangeArrowheads="1"/>
          </p:cNvSpPr>
          <p:nvPr/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32013" cy="4746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>
                <a:solidFill>
                  <a:srgbClr val="000000"/>
                </a:solidFill>
              </a:defRPr>
            </a:lvl1pPr>
          </a:lstStyle>
          <a:p>
            <a:fld id="{E165AD93-5E02-4609-A3C6-DDA25EA36E03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5pPr>
      <a:lvl6pPr marL="4572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6pPr>
      <a:lvl7pPr marL="9144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7pPr>
      <a:lvl8pPr marL="1371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8pPr>
      <a:lvl9pPr marL="18288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9pPr>
    </p:titleStyle>
    <p:bodyStyle>
      <a:lvl1pPr marL="341313" indent="-341313" algn="l" defTabSz="457200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1363" indent="-284163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800">
          <a:solidFill>
            <a:srgbClr val="000000"/>
          </a:solidFill>
          <a:latin typeface="+mn-lt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2400">
          <a:solidFill>
            <a:srgbClr val="000000"/>
          </a:solidFill>
          <a:latin typeface="+mn-lt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cereal%20ad.jpg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000" dirty="0"/>
              <a:t>Psychology 105</a:t>
            </a:r>
            <a:br>
              <a:rPr lang="en-US" sz="4000" dirty="0"/>
            </a:br>
            <a:br>
              <a:rPr lang="en-US" sz="4000" dirty="0"/>
            </a:br>
            <a:r>
              <a:rPr lang="en-US" sz="4000" dirty="0"/>
              <a:t>Advanced Research Methods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January 26, 2021</a:t>
            </a:r>
          </a:p>
        </p:txBody>
      </p:sp>
    </p:spTree>
    <p:extLst>
      <p:ext uri="{BB962C8B-B14F-4D97-AF65-F5344CB8AC3E}">
        <p14:creationId xmlns:p14="http://schemas.microsoft.com/office/powerpoint/2010/main" val="15103363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Text Box 1"/>
          <p:cNvSpPr txBox="1">
            <a:spLocks noChangeArrowheads="1"/>
          </p:cNvSpPr>
          <p:nvPr/>
        </p:nvSpPr>
        <p:spPr bwMode="auto">
          <a:xfrm>
            <a:off x="457200" y="190500"/>
            <a:ext cx="8229600" cy="13112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anchor="ctr"/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000">
                <a:solidFill>
                  <a:srgbClr val="000000"/>
                </a:solidFill>
              </a:rPr>
              <a:t>Choosing measures of central tendency</a:t>
            </a:r>
          </a:p>
        </p:txBody>
      </p:sp>
      <p:sp>
        <p:nvSpPr>
          <p:cNvPr id="11266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pPr marL="341313" indent="-341313">
              <a:spcBef>
                <a:spcPts val="80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3200" dirty="0">
                <a:solidFill>
                  <a:srgbClr val="000000"/>
                </a:solidFill>
              </a:rPr>
              <a:t>geometric interpretations</a:t>
            </a:r>
          </a:p>
          <a:p>
            <a:pPr marL="741363" lvl="1" indent="-284163">
              <a:spcBef>
                <a:spcPts val="700"/>
              </a:spcBef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mean = balance point</a:t>
            </a:r>
          </a:p>
          <a:p>
            <a:pPr marL="741363" lvl="1" indent="-284163">
              <a:spcBef>
                <a:spcPts val="700"/>
              </a:spcBef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median = halfway point</a:t>
            </a:r>
          </a:p>
          <a:p>
            <a:pPr marL="341313" indent="-341313">
              <a:spcBef>
                <a:spcPts val="80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3200" dirty="0">
                <a:solidFill>
                  <a:srgbClr val="000000"/>
                </a:solidFill>
              </a:rPr>
              <a:t>your purpose may govern choice</a:t>
            </a:r>
          </a:p>
          <a:p>
            <a:pPr marL="741363" lvl="1" indent="-284163">
              <a:spcBef>
                <a:spcPts val="700"/>
              </a:spcBef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800" dirty="0">
                <a:solidFill>
                  <a:srgbClr val="000000"/>
                </a:solidFill>
                <a:hlinkClick r:id="rId3" action="ppaction://hlinkfile"/>
              </a:rPr>
              <a:t>cereal box </a:t>
            </a:r>
            <a:r>
              <a:rPr lang="en-US" sz="2800" dirty="0">
                <a:solidFill>
                  <a:srgbClr val="000000"/>
                </a:solidFill>
              </a:rPr>
              <a:t>example  </a:t>
            </a:r>
          </a:p>
          <a:p>
            <a:pPr marL="341313" indent="-341313">
              <a:spcBef>
                <a:spcPts val="80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3200" dirty="0">
                <a:solidFill>
                  <a:srgbClr val="000000"/>
                </a:solidFill>
              </a:rPr>
              <a:t>principle of “resistance” may govern choice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anchor="ctr"/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400" dirty="0">
              <a:solidFill>
                <a:srgbClr val="000000"/>
              </a:solidFill>
            </a:endParaRPr>
          </a:p>
        </p:txBody>
      </p:sp>
      <p:sp>
        <p:nvSpPr>
          <p:cNvPr id="4098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pPr marL="341313" indent="-341313">
              <a:spcBef>
                <a:spcPts val="80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3200" dirty="0">
                <a:solidFill>
                  <a:srgbClr val="000000"/>
                </a:solidFill>
              </a:rPr>
              <a:t>Last time we talked about:</a:t>
            </a:r>
          </a:p>
          <a:p>
            <a:pPr marL="741363" lvl="1" indent="-284163">
              <a:spcBef>
                <a:spcPts val="700"/>
              </a:spcBef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variables</a:t>
            </a:r>
          </a:p>
          <a:p>
            <a:pPr marL="1198563" lvl="2" indent="-284163">
              <a:spcBef>
                <a:spcPts val="700"/>
              </a:spcBef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numbers that convey information about some well-defined entity</a:t>
            </a:r>
          </a:p>
          <a:p>
            <a:pPr marL="741363" lvl="1" indent="-284163">
              <a:spcBef>
                <a:spcPts val="700"/>
              </a:spcBef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distributions</a:t>
            </a:r>
          </a:p>
          <a:p>
            <a:pPr marL="1198563" lvl="2" indent="-284163">
              <a:spcBef>
                <a:spcPts val="700"/>
              </a:spcBef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the values a variable takes on, together with the frequencies (or relative frequencies) of those values</a:t>
            </a:r>
          </a:p>
          <a:p>
            <a:pPr marL="741363" lvl="1" indent="-284163">
              <a:spcBef>
                <a:spcPts val="700"/>
              </a:spcBef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grouping</a:t>
            </a:r>
          </a:p>
          <a:p>
            <a:pPr marL="1198563" lvl="2" indent="-284163">
              <a:spcBef>
                <a:spcPts val="700"/>
              </a:spcBef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7 to 15 categories</a:t>
            </a:r>
          </a:p>
        </p:txBody>
      </p:sp>
    </p:spTree>
    <p:extLst>
      <p:ext uri="{BB962C8B-B14F-4D97-AF65-F5344CB8AC3E}">
        <p14:creationId xmlns:p14="http://schemas.microsoft.com/office/powerpoint/2010/main" val="190520037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anchor="ctr"/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>
                <a:solidFill>
                  <a:srgbClr val="000000"/>
                </a:solidFill>
              </a:rPr>
              <a:t>Peabody Distribution</a:t>
            </a:r>
          </a:p>
        </p:txBody>
      </p:sp>
      <p:grpSp>
        <p:nvGrpSpPr>
          <p:cNvPr id="5122" name="Group 2"/>
          <p:cNvGrpSpPr>
            <a:grpSpLocks/>
          </p:cNvGrpSpPr>
          <p:nvPr/>
        </p:nvGrpSpPr>
        <p:grpSpPr bwMode="auto">
          <a:xfrm>
            <a:off x="457200" y="1600200"/>
            <a:ext cx="8228013" cy="4357688"/>
            <a:chOff x="288" y="1008"/>
            <a:chExt cx="5183" cy="2745"/>
          </a:xfrm>
        </p:grpSpPr>
        <p:sp>
          <p:nvSpPr>
            <p:cNvPr id="5123" name="Rectangle 3"/>
            <p:cNvSpPr>
              <a:spLocks noChangeArrowheads="1"/>
            </p:cNvSpPr>
            <p:nvPr/>
          </p:nvSpPr>
          <p:spPr bwMode="auto">
            <a:xfrm>
              <a:off x="288" y="1008"/>
              <a:ext cx="2592" cy="25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90000" tIns="46800" rIns="90000" bIns="46800"/>
            <a:lstStyle/>
            <a:p>
              <a:pPr algn="ctr">
                <a:spcBef>
                  <a:spcPts val="5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2000">
                  <a:solidFill>
                    <a:srgbClr val="000000"/>
                  </a:solidFill>
                </a:rPr>
                <a:t>Values</a:t>
              </a:r>
            </a:p>
          </p:txBody>
        </p:sp>
        <p:sp>
          <p:nvSpPr>
            <p:cNvPr id="5124" name="Rectangle 4"/>
            <p:cNvSpPr>
              <a:spLocks noChangeArrowheads="1"/>
            </p:cNvSpPr>
            <p:nvPr/>
          </p:nvSpPr>
          <p:spPr bwMode="auto">
            <a:xfrm>
              <a:off x="2880" y="1008"/>
              <a:ext cx="2592" cy="25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90000" tIns="46800" rIns="90000" bIns="46800"/>
            <a:lstStyle/>
            <a:p>
              <a:pPr algn="ctr">
                <a:spcBef>
                  <a:spcPts val="5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2000">
                  <a:solidFill>
                    <a:srgbClr val="000000"/>
                  </a:solidFill>
                </a:rPr>
                <a:t>Frequency</a:t>
              </a:r>
            </a:p>
          </p:txBody>
        </p:sp>
        <p:sp>
          <p:nvSpPr>
            <p:cNvPr id="5125" name="Rectangle 5"/>
            <p:cNvSpPr>
              <a:spLocks noChangeArrowheads="1"/>
            </p:cNvSpPr>
            <p:nvPr/>
          </p:nvSpPr>
          <p:spPr bwMode="auto">
            <a:xfrm>
              <a:off x="288" y="1258"/>
              <a:ext cx="2592" cy="249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90000" tIns="46800" rIns="90000" bIns="46800"/>
            <a:lstStyle/>
            <a:p>
              <a:pPr algn="ctr">
                <a:spcBef>
                  <a:spcPts val="5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2000">
                  <a:solidFill>
                    <a:srgbClr val="000000"/>
                  </a:solidFill>
                </a:rPr>
                <a:t>55 – 59</a:t>
              </a:r>
            </a:p>
          </p:txBody>
        </p:sp>
        <p:sp>
          <p:nvSpPr>
            <p:cNvPr id="5126" name="Rectangle 6"/>
            <p:cNvSpPr>
              <a:spLocks noChangeArrowheads="1"/>
            </p:cNvSpPr>
            <p:nvPr/>
          </p:nvSpPr>
          <p:spPr bwMode="auto">
            <a:xfrm>
              <a:off x="2880" y="1258"/>
              <a:ext cx="2592" cy="249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90000" tIns="46800" rIns="90000" bIns="46800"/>
            <a:lstStyle/>
            <a:p>
              <a:pPr algn="ctr">
                <a:spcBef>
                  <a:spcPts val="5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2000">
                  <a:solidFill>
                    <a:srgbClr val="000000"/>
                  </a:solidFill>
                </a:rPr>
                <a:t>1</a:t>
              </a:r>
            </a:p>
          </p:txBody>
        </p:sp>
        <p:sp>
          <p:nvSpPr>
            <p:cNvPr id="5127" name="Rectangle 7"/>
            <p:cNvSpPr>
              <a:spLocks noChangeArrowheads="1"/>
            </p:cNvSpPr>
            <p:nvPr/>
          </p:nvSpPr>
          <p:spPr bwMode="auto">
            <a:xfrm>
              <a:off x="288" y="1507"/>
              <a:ext cx="2592" cy="25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90000" tIns="46800" rIns="90000" bIns="46800"/>
            <a:lstStyle/>
            <a:p>
              <a:pPr algn="ctr">
                <a:spcBef>
                  <a:spcPts val="5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2000">
                  <a:solidFill>
                    <a:srgbClr val="000000"/>
                  </a:solidFill>
                </a:rPr>
                <a:t>60 – 64</a:t>
              </a:r>
            </a:p>
          </p:txBody>
        </p:sp>
        <p:sp>
          <p:nvSpPr>
            <p:cNvPr id="5128" name="Rectangle 8"/>
            <p:cNvSpPr>
              <a:spLocks noChangeArrowheads="1"/>
            </p:cNvSpPr>
            <p:nvPr/>
          </p:nvSpPr>
          <p:spPr bwMode="auto">
            <a:xfrm>
              <a:off x="2880" y="1507"/>
              <a:ext cx="2592" cy="25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90000" tIns="46800" rIns="90000" bIns="46800"/>
            <a:lstStyle/>
            <a:p>
              <a:pPr algn="ctr">
                <a:spcBef>
                  <a:spcPts val="5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2000">
                  <a:solidFill>
                    <a:srgbClr val="000000"/>
                  </a:solidFill>
                </a:rPr>
                <a:t>2</a:t>
              </a:r>
            </a:p>
          </p:txBody>
        </p:sp>
        <p:sp>
          <p:nvSpPr>
            <p:cNvPr id="5129" name="Rectangle 9"/>
            <p:cNvSpPr>
              <a:spLocks noChangeArrowheads="1"/>
            </p:cNvSpPr>
            <p:nvPr/>
          </p:nvSpPr>
          <p:spPr bwMode="auto">
            <a:xfrm>
              <a:off x="288" y="1757"/>
              <a:ext cx="2592" cy="249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90000" tIns="46800" rIns="90000" bIns="46800"/>
            <a:lstStyle/>
            <a:p>
              <a:pPr algn="ctr">
                <a:spcBef>
                  <a:spcPts val="5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2000">
                  <a:solidFill>
                    <a:srgbClr val="000000"/>
                  </a:solidFill>
                </a:rPr>
                <a:t>65 – 69</a:t>
              </a:r>
            </a:p>
          </p:txBody>
        </p:sp>
        <p:sp>
          <p:nvSpPr>
            <p:cNvPr id="5130" name="Rectangle 10"/>
            <p:cNvSpPr>
              <a:spLocks noChangeArrowheads="1"/>
            </p:cNvSpPr>
            <p:nvPr/>
          </p:nvSpPr>
          <p:spPr bwMode="auto">
            <a:xfrm>
              <a:off x="2880" y="1757"/>
              <a:ext cx="2592" cy="249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90000" tIns="46800" rIns="90000" bIns="46800"/>
            <a:lstStyle/>
            <a:p>
              <a:pPr algn="ctr">
                <a:spcBef>
                  <a:spcPts val="5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2000">
                  <a:solidFill>
                    <a:srgbClr val="000000"/>
                  </a:solidFill>
                </a:rPr>
                <a:t>5</a:t>
              </a:r>
            </a:p>
          </p:txBody>
        </p:sp>
        <p:sp>
          <p:nvSpPr>
            <p:cNvPr id="5131" name="Rectangle 11"/>
            <p:cNvSpPr>
              <a:spLocks noChangeArrowheads="1"/>
            </p:cNvSpPr>
            <p:nvPr/>
          </p:nvSpPr>
          <p:spPr bwMode="auto">
            <a:xfrm>
              <a:off x="288" y="2006"/>
              <a:ext cx="2592" cy="25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90000" tIns="46800" rIns="90000" bIns="46800"/>
            <a:lstStyle/>
            <a:p>
              <a:pPr algn="ctr">
                <a:spcBef>
                  <a:spcPts val="5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2000">
                  <a:solidFill>
                    <a:srgbClr val="000000"/>
                  </a:solidFill>
                </a:rPr>
                <a:t>70 – 74</a:t>
              </a:r>
            </a:p>
          </p:txBody>
        </p:sp>
        <p:sp>
          <p:nvSpPr>
            <p:cNvPr id="5132" name="Rectangle 12"/>
            <p:cNvSpPr>
              <a:spLocks noChangeArrowheads="1"/>
            </p:cNvSpPr>
            <p:nvPr/>
          </p:nvSpPr>
          <p:spPr bwMode="auto">
            <a:xfrm>
              <a:off x="2880" y="2006"/>
              <a:ext cx="2592" cy="25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90000" tIns="46800" rIns="90000" bIns="46800"/>
            <a:lstStyle/>
            <a:p>
              <a:pPr algn="ctr">
                <a:spcBef>
                  <a:spcPts val="5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2000">
                  <a:solidFill>
                    <a:srgbClr val="000000"/>
                  </a:solidFill>
                </a:rPr>
                <a:t>2</a:t>
              </a:r>
            </a:p>
          </p:txBody>
        </p:sp>
        <p:sp>
          <p:nvSpPr>
            <p:cNvPr id="5133" name="Rectangle 13"/>
            <p:cNvSpPr>
              <a:spLocks noChangeArrowheads="1"/>
            </p:cNvSpPr>
            <p:nvPr/>
          </p:nvSpPr>
          <p:spPr bwMode="auto">
            <a:xfrm>
              <a:off x="288" y="2256"/>
              <a:ext cx="2592" cy="25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90000" tIns="46800" rIns="90000" bIns="46800"/>
            <a:lstStyle/>
            <a:p>
              <a:pPr algn="ctr">
                <a:spcBef>
                  <a:spcPts val="5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2000">
                  <a:solidFill>
                    <a:srgbClr val="000000"/>
                  </a:solidFill>
                </a:rPr>
                <a:t>75 – 79</a:t>
              </a:r>
            </a:p>
          </p:txBody>
        </p:sp>
        <p:sp>
          <p:nvSpPr>
            <p:cNvPr id="5134" name="Rectangle 14"/>
            <p:cNvSpPr>
              <a:spLocks noChangeArrowheads="1"/>
            </p:cNvSpPr>
            <p:nvPr/>
          </p:nvSpPr>
          <p:spPr bwMode="auto">
            <a:xfrm>
              <a:off x="2880" y="2256"/>
              <a:ext cx="2592" cy="25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90000" tIns="46800" rIns="90000" bIns="46800"/>
            <a:lstStyle/>
            <a:p>
              <a:pPr algn="ctr">
                <a:spcBef>
                  <a:spcPts val="5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2000">
                  <a:solidFill>
                    <a:srgbClr val="000000"/>
                  </a:solidFill>
                </a:rPr>
                <a:t>4</a:t>
              </a:r>
            </a:p>
          </p:txBody>
        </p:sp>
        <p:sp>
          <p:nvSpPr>
            <p:cNvPr id="5135" name="Rectangle 15"/>
            <p:cNvSpPr>
              <a:spLocks noChangeArrowheads="1"/>
            </p:cNvSpPr>
            <p:nvPr/>
          </p:nvSpPr>
          <p:spPr bwMode="auto">
            <a:xfrm>
              <a:off x="288" y="2506"/>
              <a:ext cx="2592" cy="249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90000" tIns="46800" rIns="90000" bIns="46800"/>
            <a:lstStyle/>
            <a:p>
              <a:pPr algn="ctr">
                <a:spcBef>
                  <a:spcPts val="5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2000">
                  <a:solidFill>
                    <a:srgbClr val="000000"/>
                  </a:solidFill>
                </a:rPr>
                <a:t>80 – 84</a:t>
              </a:r>
            </a:p>
          </p:txBody>
        </p:sp>
        <p:sp>
          <p:nvSpPr>
            <p:cNvPr id="5136" name="Rectangle 16"/>
            <p:cNvSpPr>
              <a:spLocks noChangeArrowheads="1"/>
            </p:cNvSpPr>
            <p:nvPr/>
          </p:nvSpPr>
          <p:spPr bwMode="auto">
            <a:xfrm>
              <a:off x="2880" y="2506"/>
              <a:ext cx="2592" cy="249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90000" tIns="46800" rIns="90000" bIns="46800"/>
            <a:lstStyle/>
            <a:p>
              <a:pPr algn="ctr">
                <a:spcBef>
                  <a:spcPts val="5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2000">
                  <a:solidFill>
                    <a:srgbClr val="000000"/>
                  </a:solidFill>
                </a:rPr>
                <a:t>8</a:t>
              </a:r>
            </a:p>
          </p:txBody>
        </p:sp>
        <p:sp>
          <p:nvSpPr>
            <p:cNvPr id="5137" name="Rectangle 17"/>
            <p:cNvSpPr>
              <a:spLocks noChangeArrowheads="1"/>
            </p:cNvSpPr>
            <p:nvPr/>
          </p:nvSpPr>
          <p:spPr bwMode="auto">
            <a:xfrm>
              <a:off x="288" y="2755"/>
              <a:ext cx="2592" cy="25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90000" tIns="46800" rIns="90000" bIns="46800"/>
            <a:lstStyle/>
            <a:p>
              <a:pPr algn="ctr">
                <a:spcBef>
                  <a:spcPts val="5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2000">
                  <a:solidFill>
                    <a:srgbClr val="000000"/>
                  </a:solidFill>
                </a:rPr>
                <a:t>85 – 89</a:t>
              </a:r>
            </a:p>
          </p:txBody>
        </p:sp>
        <p:sp>
          <p:nvSpPr>
            <p:cNvPr id="5138" name="Rectangle 18"/>
            <p:cNvSpPr>
              <a:spLocks noChangeArrowheads="1"/>
            </p:cNvSpPr>
            <p:nvPr/>
          </p:nvSpPr>
          <p:spPr bwMode="auto">
            <a:xfrm>
              <a:off x="2880" y="2755"/>
              <a:ext cx="2592" cy="25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90000" tIns="46800" rIns="90000" bIns="46800"/>
            <a:lstStyle/>
            <a:p>
              <a:pPr algn="ctr">
                <a:spcBef>
                  <a:spcPts val="5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2000">
                  <a:solidFill>
                    <a:srgbClr val="000000"/>
                  </a:solidFill>
                </a:rPr>
                <a:t>6</a:t>
              </a:r>
            </a:p>
          </p:txBody>
        </p:sp>
        <p:sp>
          <p:nvSpPr>
            <p:cNvPr id="5139" name="Rectangle 19"/>
            <p:cNvSpPr>
              <a:spLocks noChangeArrowheads="1"/>
            </p:cNvSpPr>
            <p:nvPr/>
          </p:nvSpPr>
          <p:spPr bwMode="auto">
            <a:xfrm>
              <a:off x="288" y="3005"/>
              <a:ext cx="2592" cy="249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90000" tIns="46800" rIns="90000" bIns="46800"/>
            <a:lstStyle/>
            <a:p>
              <a:pPr algn="ctr">
                <a:spcBef>
                  <a:spcPts val="5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2000">
                  <a:solidFill>
                    <a:srgbClr val="000000"/>
                  </a:solidFill>
                </a:rPr>
                <a:t>90 – 94</a:t>
              </a:r>
            </a:p>
          </p:txBody>
        </p:sp>
        <p:sp>
          <p:nvSpPr>
            <p:cNvPr id="5140" name="Rectangle 20"/>
            <p:cNvSpPr>
              <a:spLocks noChangeArrowheads="1"/>
            </p:cNvSpPr>
            <p:nvPr/>
          </p:nvSpPr>
          <p:spPr bwMode="auto">
            <a:xfrm>
              <a:off x="2880" y="3005"/>
              <a:ext cx="2592" cy="249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90000" tIns="46800" rIns="90000" bIns="46800"/>
            <a:lstStyle/>
            <a:p>
              <a:pPr algn="ctr">
                <a:spcBef>
                  <a:spcPts val="5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2000">
                  <a:solidFill>
                    <a:srgbClr val="000000"/>
                  </a:solidFill>
                </a:rPr>
                <a:t>8</a:t>
              </a:r>
            </a:p>
          </p:txBody>
        </p:sp>
        <p:sp>
          <p:nvSpPr>
            <p:cNvPr id="5141" name="Rectangle 21"/>
            <p:cNvSpPr>
              <a:spLocks noChangeArrowheads="1"/>
            </p:cNvSpPr>
            <p:nvPr/>
          </p:nvSpPr>
          <p:spPr bwMode="auto">
            <a:xfrm>
              <a:off x="288" y="3254"/>
              <a:ext cx="2592" cy="25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90000" tIns="46800" rIns="90000" bIns="46800"/>
            <a:lstStyle/>
            <a:p>
              <a:pPr algn="ctr">
                <a:spcBef>
                  <a:spcPts val="5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2000">
                  <a:solidFill>
                    <a:srgbClr val="000000"/>
                  </a:solidFill>
                </a:rPr>
                <a:t>95 – 99</a:t>
              </a:r>
            </a:p>
          </p:txBody>
        </p:sp>
        <p:sp>
          <p:nvSpPr>
            <p:cNvPr id="5142" name="Rectangle 22"/>
            <p:cNvSpPr>
              <a:spLocks noChangeArrowheads="1"/>
            </p:cNvSpPr>
            <p:nvPr/>
          </p:nvSpPr>
          <p:spPr bwMode="auto">
            <a:xfrm>
              <a:off x="2880" y="3254"/>
              <a:ext cx="2592" cy="25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90000" tIns="46800" rIns="90000" bIns="46800"/>
            <a:lstStyle/>
            <a:p>
              <a:pPr algn="ctr">
                <a:spcBef>
                  <a:spcPts val="5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2000">
                  <a:solidFill>
                    <a:srgbClr val="000000"/>
                  </a:solidFill>
                </a:rPr>
                <a:t>3</a:t>
              </a:r>
            </a:p>
          </p:txBody>
        </p:sp>
        <p:sp>
          <p:nvSpPr>
            <p:cNvPr id="5143" name="Rectangle 23"/>
            <p:cNvSpPr>
              <a:spLocks noChangeArrowheads="1"/>
            </p:cNvSpPr>
            <p:nvPr/>
          </p:nvSpPr>
          <p:spPr bwMode="auto">
            <a:xfrm>
              <a:off x="288" y="3504"/>
              <a:ext cx="2592" cy="25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90000" tIns="46800" rIns="90000" bIns="46800"/>
            <a:lstStyle/>
            <a:p>
              <a:pPr algn="ctr">
                <a:spcBef>
                  <a:spcPts val="5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2000">
                  <a:solidFill>
                    <a:srgbClr val="000000"/>
                  </a:solidFill>
                </a:rPr>
                <a:t>100 – 104</a:t>
              </a:r>
            </a:p>
          </p:txBody>
        </p:sp>
        <p:sp>
          <p:nvSpPr>
            <p:cNvPr id="5144" name="Rectangle 24"/>
            <p:cNvSpPr>
              <a:spLocks noChangeArrowheads="1"/>
            </p:cNvSpPr>
            <p:nvPr/>
          </p:nvSpPr>
          <p:spPr bwMode="auto">
            <a:xfrm>
              <a:off x="2880" y="3504"/>
              <a:ext cx="2592" cy="25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90000" tIns="46800" rIns="90000" bIns="46800"/>
            <a:lstStyle/>
            <a:p>
              <a:pPr algn="ctr">
                <a:spcBef>
                  <a:spcPts val="5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2000">
                  <a:solidFill>
                    <a:srgbClr val="000000"/>
                  </a:solidFill>
                </a:rPr>
                <a:t>1</a:t>
              </a:r>
            </a:p>
          </p:txBody>
        </p:sp>
        <p:sp>
          <p:nvSpPr>
            <p:cNvPr id="5145" name="Line 25"/>
            <p:cNvSpPr>
              <a:spLocks noChangeShapeType="1"/>
            </p:cNvSpPr>
            <p:nvPr/>
          </p:nvSpPr>
          <p:spPr bwMode="auto">
            <a:xfrm>
              <a:off x="288" y="1258"/>
              <a:ext cx="5184" cy="1"/>
            </a:xfrm>
            <a:prstGeom prst="line">
              <a:avLst/>
            </a:prstGeom>
            <a:noFill/>
            <a:ln w="12600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anchor="ctr"/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>
                <a:solidFill>
                  <a:srgbClr val="000000"/>
                </a:solidFill>
              </a:rPr>
              <a:t>Histograms</a:t>
            </a:r>
          </a:p>
        </p:txBody>
      </p:sp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pPr marL="341313" indent="-341313">
              <a:spcBef>
                <a:spcPts val="80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3200" dirty="0">
                <a:solidFill>
                  <a:srgbClr val="000000"/>
                </a:solidFill>
              </a:rPr>
              <a:t>A histogram is a picture of the frequency distribution:</a:t>
            </a:r>
          </a:p>
          <a:p>
            <a:pPr marL="741363" lvl="1" indent="-284163">
              <a:spcBef>
                <a:spcPts val="700"/>
              </a:spcBef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group the data (7 to 15 intervals)</a:t>
            </a:r>
            <a:r>
              <a:rPr lang="ar-SA" sz="2800" dirty="0">
                <a:solidFill>
                  <a:srgbClr val="000000"/>
                </a:solidFill>
              </a:rPr>
              <a:t>‏</a:t>
            </a:r>
            <a:endParaRPr lang="en-US" sz="2800" dirty="0">
              <a:solidFill>
                <a:srgbClr val="000000"/>
              </a:solidFill>
            </a:endParaRPr>
          </a:p>
          <a:p>
            <a:pPr marL="741363" lvl="1" indent="-284163">
              <a:spcBef>
                <a:spcPts val="700"/>
              </a:spcBef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identify real limits and midpoints of intervals</a:t>
            </a:r>
          </a:p>
          <a:p>
            <a:pPr marL="741363" lvl="1" indent="-284163">
              <a:spcBef>
                <a:spcPts val="700"/>
              </a:spcBef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draw “</a:t>
            </a:r>
            <a:r>
              <a:rPr lang="en-US" sz="2800" dirty="0" err="1">
                <a:solidFill>
                  <a:srgbClr val="000000"/>
                </a:solidFill>
              </a:rPr>
              <a:t>histobars</a:t>
            </a:r>
            <a:r>
              <a:rPr lang="en-US" sz="2800" dirty="0">
                <a:solidFill>
                  <a:srgbClr val="000000"/>
                </a:solidFill>
              </a:rPr>
              <a:t>” over the intervals</a:t>
            </a:r>
          </a:p>
          <a:p>
            <a:pPr marL="741363" lvl="1" indent="-284163">
              <a:spcBef>
                <a:spcPts val="700"/>
              </a:spcBef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use informative labels</a:t>
            </a:r>
          </a:p>
          <a:p>
            <a:pPr marL="741363" lvl="1" indent="-284163">
              <a:spcBef>
                <a:spcPts val="700"/>
              </a:spcBef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example by hand</a:t>
            </a:r>
          </a:p>
        </p:txBody>
      </p:sp>
    </p:spTree>
    <p:extLst>
      <p:ext uri="{BB962C8B-B14F-4D97-AF65-F5344CB8AC3E}">
        <p14:creationId xmlns:p14="http://schemas.microsoft.com/office/powerpoint/2010/main" val="605251420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Histograms in R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hist</a:t>
            </a:r>
            <a:r>
              <a:rPr lang="en-US" dirty="0"/>
              <a:t>(Peabody)</a:t>
            </a:r>
          </a:p>
          <a:p>
            <a:r>
              <a:rPr lang="en-US" dirty="0"/>
              <a:t>R has done an OK job:</a:t>
            </a:r>
          </a:p>
          <a:p>
            <a:pPr lvl="1"/>
            <a:r>
              <a:rPr lang="en-US" dirty="0"/>
              <a:t>informative labels</a:t>
            </a:r>
          </a:p>
          <a:p>
            <a:pPr lvl="1"/>
            <a:r>
              <a:rPr lang="en-US" dirty="0"/>
              <a:t>reasonable number of intervals</a:t>
            </a:r>
          </a:p>
          <a:p>
            <a:r>
              <a:rPr lang="en-US" dirty="0"/>
              <a:t>but the limits R chose for the intervals are a little strange</a:t>
            </a:r>
          </a:p>
          <a:p>
            <a:r>
              <a:rPr lang="en-US" dirty="0"/>
              <a:t>help(</a:t>
            </a:r>
            <a:r>
              <a:rPr lang="en-US" dirty="0" err="1"/>
              <a:t>hist</a:t>
            </a:r>
            <a:r>
              <a:rPr lang="en-US" dirty="0"/>
              <a:t>)</a:t>
            </a:r>
          </a:p>
          <a:p>
            <a:pPr lvl="1">
              <a:buFontTx/>
              <a:buNone/>
            </a:pPr>
            <a:endParaRPr lang="en-US" dirty="0"/>
          </a:p>
          <a:p>
            <a:pPr lvl="1">
              <a:buFontTx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75052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Ways of understanding shape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Graphics.</a:t>
            </a:r>
          </a:p>
          <a:p>
            <a:r>
              <a:rPr lang="en-US" dirty="0"/>
              <a:t>Descriptive statistics.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Text Box 1"/>
          <p:cNvSpPr txBox="1">
            <a:spLocks noChangeArrowheads="1"/>
          </p:cNvSpPr>
          <p:nvPr/>
        </p:nvSpPr>
        <p:spPr bwMode="auto">
          <a:xfrm>
            <a:off x="457200" y="190500"/>
            <a:ext cx="8229600" cy="13112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anchor="ctr"/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000">
                <a:solidFill>
                  <a:srgbClr val="000000"/>
                </a:solidFill>
              </a:rPr>
              <a:t>What can we say about the Peabody distribution?</a:t>
            </a:r>
          </a:p>
        </p:txBody>
      </p:sp>
      <p:sp>
        <p:nvSpPr>
          <p:cNvPr id="8194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pPr marL="341313" indent="-341313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3200" dirty="0">
                <a:solidFill>
                  <a:srgbClr val="000000"/>
                </a:solidFill>
              </a:rPr>
              <a:t>The Peabody distribution is centered somewhere in the 80s and 90s.</a:t>
            </a:r>
          </a:p>
          <a:p>
            <a:pPr marL="341313" indent="-341313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3200" dirty="0">
                <a:solidFill>
                  <a:srgbClr val="000000"/>
                </a:solidFill>
              </a:rPr>
              <a:t>The distribution tends to pile up in one place.</a:t>
            </a:r>
          </a:p>
          <a:p>
            <a:pPr marL="341313" indent="-341313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3200" dirty="0">
                <a:solidFill>
                  <a:srgbClr val="000000"/>
                </a:solidFill>
              </a:rPr>
              <a:t>There is substantial variation in the scores.</a:t>
            </a:r>
          </a:p>
          <a:p>
            <a:pPr marL="341313" indent="-341313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3200" dirty="0">
                <a:solidFill>
                  <a:srgbClr val="000000"/>
                </a:solidFill>
              </a:rPr>
              <a:t>The distribution is not symmetric:  there may be some negative skew.</a:t>
            </a:r>
          </a:p>
          <a:p>
            <a:pPr marL="341313" indent="-341313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3200" dirty="0">
                <a:solidFill>
                  <a:srgbClr val="000000"/>
                </a:solidFill>
              </a:rPr>
              <a:t>Extreme low and high scores are much less frequent than central scores.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anchor="ctr"/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>
                <a:solidFill>
                  <a:srgbClr val="000000"/>
                </a:solidFill>
              </a:rPr>
              <a:t>Aspects of shape</a:t>
            </a:r>
          </a:p>
        </p:txBody>
      </p:sp>
      <p:sp>
        <p:nvSpPr>
          <p:cNvPr id="9218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pPr marL="341313" indent="-341313">
              <a:spcBef>
                <a:spcPts val="80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3200" dirty="0">
                <a:solidFill>
                  <a:srgbClr val="000000"/>
                </a:solidFill>
              </a:rPr>
              <a:t>Those points correspond to the basic aspects of shape:</a:t>
            </a:r>
          </a:p>
          <a:p>
            <a:pPr marL="741363" lvl="1" indent="-284163">
              <a:spcBef>
                <a:spcPts val="700"/>
              </a:spcBef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central tendency</a:t>
            </a:r>
          </a:p>
          <a:p>
            <a:pPr marL="741363" lvl="1" indent="-284163">
              <a:spcBef>
                <a:spcPts val="700"/>
              </a:spcBef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modality</a:t>
            </a:r>
          </a:p>
          <a:p>
            <a:pPr marL="741363" lvl="1" indent="-284163">
              <a:spcBef>
                <a:spcPts val="700"/>
              </a:spcBef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variability</a:t>
            </a:r>
          </a:p>
          <a:p>
            <a:pPr marL="741363" lvl="1" indent="-284163">
              <a:spcBef>
                <a:spcPts val="700"/>
              </a:spcBef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symmetry or skew</a:t>
            </a:r>
          </a:p>
          <a:p>
            <a:pPr marL="741363" lvl="1" indent="-284163">
              <a:spcBef>
                <a:spcPts val="700"/>
              </a:spcBef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kurtosis</a:t>
            </a:r>
          </a:p>
        </p:txBody>
      </p:sp>
    </p:spTree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anchor="ctr"/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>
                <a:solidFill>
                  <a:srgbClr val="000000"/>
                </a:solidFill>
              </a:rPr>
              <a:t>Numerical Methods</a:t>
            </a:r>
          </a:p>
        </p:txBody>
      </p:sp>
      <p:sp>
        <p:nvSpPr>
          <p:cNvPr id="10242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229600" cy="48482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pPr marL="341313" indent="-341313">
              <a:spcBef>
                <a:spcPts val="80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3200" dirty="0">
                <a:solidFill>
                  <a:srgbClr val="000000"/>
                </a:solidFill>
              </a:rPr>
              <a:t>descriptive statistics</a:t>
            </a:r>
          </a:p>
          <a:p>
            <a:pPr marL="341313" indent="-341313">
              <a:spcBef>
                <a:spcPts val="80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3200" dirty="0">
                <a:solidFill>
                  <a:srgbClr val="000000"/>
                </a:solidFill>
              </a:rPr>
              <a:t>measures of central tendency:</a:t>
            </a:r>
          </a:p>
          <a:p>
            <a:pPr marL="741363" lvl="1" indent="-284163">
              <a:spcBef>
                <a:spcPts val="700"/>
              </a:spcBef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mean</a:t>
            </a:r>
          </a:p>
          <a:p>
            <a:pPr marL="741363" lvl="1" indent="-284163">
              <a:spcBef>
                <a:spcPts val="700"/>
              </a:spcBef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median</a:t>
            </a:r>
          </a:p>
          <a:p>
            <a:pPr marL="741363" lvl="1" indent="-284163">
              <a:spcBef>
                <a:spcPts val="700"/>
              </a:spcBef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mode</a:t>
            </a:r>
          </a:p>
          <a:p>
            <a:pPr marL="741363" lvl="1" indent="-284163">
              <a:spcBef>
                <a:spcPts val="700"/>
              </a:spcBef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others</a:t>
            </a:r>
          </a:p>
          <a:p>
            <a:pPr marL="341313" indent="-341313">
              <a:spcBef>
                <a:spcPts val="80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3200" dirty="0">
                <a:solidFill>
                  <a:srgbClr val="000000"/>
                </a:solidFill>
              </a:rPr>
              <a:t>central tendency in R:</a:t>
            </a:r>
          </a:p>
          <a:p>
            <a:pPr marL="741363" lvl="1" indent="-284163">
              <a:spcBef>
                <a:spcPts val="700"/>
              </a:spcBef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mean(Peabody)</a:t>
            </a:r>
            <a:r>
              <a:rPr lang="ar-SA" sz="2800" dirty="0">
                <a:solidFill>
                  <a:srgbClr val="000000"/>
                </a:solidFill>
              </a:rPr>
              <a:t>‏</a:t>
            </a:r>
            <a:endParaRPr lang="en-US" sz="2800" dirty="0">
              <a:solidFill>
                <a:srgbClr val="000000"/>
              </a:solidFill>
            </a:endParaRPr>
          </a:p>
          <a:p>
            <a:pPr marL="741363" lvl="1" indent="-284163">
              <a:spcBef>
                <a:spcPts val="700"/>
              </a:spcBef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median(Peabody)</a:t>
            </a:r>
            <a:r>
              <a:rPr lang="ar-SA" sz="2800" dirty="0">
                <a:solidFill>
                  <a:srgbClr val="000000"/>
                </a:solidFill>
              </a:rPr>
              <a:t>‏</a:t>
            </a:r>
            <a:endParaRPr lang="en-US" sz="2800" dirty="0">
              <a:solidFill>
                <a:srgbClr val="000000"/>
              </a:solidFill>
            </a:endParaRPr>
          </a:p>
          <a:p>
            <a:pPr marL="741363" lvl="1" indent="-284163">
              <a:spcBef>
                <a:spcPts val="7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sz="28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324</TotalTime>
  <Words>323</Words>
  <Application>Microsoft Office PowerPoint</Application>
  <PresentationFormat>On-screen Show (4:3)</PresentationFormat>
  <Paragraphs>82</Paragraphs>
  <Slides>10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Times New Roman</vt:lpstr>
      <vt:lpstr>Default Design</vt:lpstr>
      <vt:lpstr>Psychology 105  Advanced Research Methods</vt:lpstr>
      <vt:lpstr>PowerPoint Presentation</vt:lpstr>
      <vt:lpstr>PowerPoint Presentation</vt:lpstr>
      <vt:lpstr>PowerPoint Presentation</vt:lpstr>
      <vt:lpstr>Histograms in R</vt:lpstr>
      <vt:lpstr>Ways of understanding shape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Psychology 181 Psychological Data Analysis</dc:title>
  <dc:creator>Jack L. Vevea</dc:creator>
  <cp:lastModifiedBy>Jack Vevea</cp:lastModifiedBy>
  <cp:revision>26</cp:revision>
  <cp:lastPrinted>2021-01-26T18:48:30Z</cp:lastPrinted>
  <dcterms:modified xsi:type="dcterms:W3CDTF">2021-01-26T20:18:47Z</dcterms:modified>
</cp:coreProperties>
</file>